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41" r:id="rId1"/>
  </p:sldMasterIdLst>
  <p:notesMasterIdLst>
    <p:notesMasterId r:id="rId40"/>
  </p:notesMasterIdLst>
  <p:handoutMasterIdLst>
    <p:handoutMasterId r:id="rId41"/>
  </p:handoutMasterIdLst>
  <p:sldIdLst>
    <p:sldId id="256" r:id="rId2"/>
    <p:sldId id="590" r:id="rId3"/>
    <p:sldId id="591" r:id="rId4"/>
    <p:sldId id="584" r:id="rId5"/>
    <p:sldId id="416" r:id="rId6"/>
    <p:sldId id="430" r:id="rId7"/>
    <p:sldId id="575" r:id="rId8"/>
    <p:sldId id="577" r:id="rId9"/>
    <p:sldId id="579" r:id="rId10"/>
    <p:sldId id="567" r:id="rId11"/>
    <p:sldId id="569" r:id="rId12"/>
    <p:sldId id="571" r:id="rId13"/>
    <p:sldId id="573" r:id="rId14"/>
    <p:sldId id="463" r:id="rId15"/>
    <p:sldId id="465" r:id="rId16"/>
    <p:sldId id="583" r:id="rId17"/>
    <p:sldId id="477" r:id="rId18"/>
    <p:sldId id="585" r:id="rId19"/>
    <p:sldId id="290" r:id="rId20"/>
    <p:sldId id="541" r:id="rId21"/>
    <p:sldId id="467" r:id="rId22"/>
    <p:sldId id="532" r:id="rId23"/>
    <p:sldId id="295" r:id="rId24"/>
    <p:sldId id="517" r:id="rId25"/>
    <p:sldId id="487" r:id="rId26"/>
    <p:sldId id="493" r:id="rId27"/>
    <p:sldId id="557" r:id="rId28"/>
    <p:sldId id="599" r:id="rId29"/>
    <p:sldId id="600" r:id="rId30"/>
    <p:sldId id="597" r:id="rId31"/>
    <p:sldId id="519" r:id="rId32"/>
    <p:sldId id="445" r:id="rId33"/>
    <p:sldId id="564" r:id="rId34"/>
    <p:sldId id="558" r:id="rId35"/>
    <p:sldId id="588" r:id="rId36"/>
    <p:sldId id="601" r:id="rId37"/>
    <p:sldId id="539" r:id="rId38"/>
    <p:sldId id="587" r:id="rId39"/>
  </p:sldIdLst>
  <p:sldSz cx="12192000" cy="685800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ина Нуржановна" initials="ДН" lastIdx="2" clrIdx="0">
    <p:extLst>
      <p:ext uri="{19B8F6BF-5375-455C-9EA6-DF929625EA0E}">
        <p15:presenceInfo xmlns:p15="http://schemas.microsoft.com/office/powerpoint/2012/main" userId="Дина Нуржа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72E4DF"/>
    <a:srgbClr val="FF5050"/>
    <a:srgbClr val="983891"/>
    <a:srgbClr val="00FFFF"/>
    <a:srgbClr val="FF0000"/>
    <a:srgbClr val="37921E"/>
    <a:srgbClr val="66FFFF"/>
    <a:srgbClr val="A3271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664" autoAdjust="0"/>
  </p:normalViewPr>
  <p:slideViewPr>
    <p:cSldViewPr showGuides="1">
      <p:cViewPr varScale="1">
        <p:scale>
          <a:sx n="64" d="100"/>
          <a:sy n="64" d="100"/>
        </p:scale>
        <p:origin x="120" y="8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1505367786302E-3"/>
          <c:y val="6.7052227959541286E-2"/>
          <c:w val="0.95976382488479262"/>
          <c:h val="0.658157379520852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B7-4381-9566-59D9A553160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B7-4381-9566-59D9A5531603}"/>
              </c:ext>
            </c:extLst>
          </c:dPt>
          <c:dPt>
            <c:idx val="2"/>
            <c:bubble3D val="0"/>
            <c:explosion val="3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B7-4381-9566-59D9A5531603}"/>
              </c:ext>
            </c:extLst>
          </c:dPt>
          <c:dPt>
            <c:idx val="3"/>
            <c:bubble3D val="0"/>
            <c:explosion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1B7-4381-9566-59D9A553160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1B7-4381-9566-59D9A5531603}"/>
                </c:ext>
              </c:extLst>
            </c:dLbl>
            <c:dLbl>
              <c:idx val="1"/>
              <c:layout>
                <c:manualLayout>
                  <c:x val="-3.461505335079231E-3"/>
                  <c:y val="-1.601601096655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77847456093393"/>
                      <c:h val="0.104104071282598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B7-4381-9566-59D9A553160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1B7-4381-9566-59D9A553160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1B7-4381-9566-59D9A5531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Взрослые</c:v>
                </c:pt>
                <c:pt idx="1">
                  <c:v>Подростки </c:v>
                </c:pt>
                <c:pt idx="2">
                  <c:v>Детское население</c:v>
                </c:pt>
                <c:pt idx="3">
                  <c:v>ЖФВ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27050</c:v>
                </c:pt>
                <c:pt idx="1">
                  <c:v>2226</c:v>
                </c:pt>
                <c:pt idx="2">
                  <c:v>13840</c:v>
                </c:pt>
                <c:pt idx="3">
                  <c:v>10891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F-4BB7-BC7E-0215A2EE2F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478109833971903"/>
          <c:y val="0.8246939245625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21609195402298"/>
          <c:y val="4.1620002900784631E-2"/>
          <c:w val="0.78604272030651345"/>
          <c:h val="0.6687665883355007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Посещение на 1 жителя в год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2"/>
                </a:solidFill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E40-47F8-ACC0-A18A94CA6C8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E40-47F8-ACC0-A18A94CA6C8C}"/>
              </c:ext>
            </c:extLst>
          </c:dPt>
          <c:dLbls>
            <c:dLbl>
              <c:idx val="1"/>
              <c:layout>
                <c:manualLayout>
                  <c:x val="1.6219667943805874E-2"/>
                  <c:y val="-7.2235225194736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40-47F8-ACC0-A18A94CA6C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6.3</c:v>
                </c:pt>
                <c:pt idx="1">
                  <c:v>6.05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40-47F8-ACC0-A18A94CA6C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3882496"/>
        <c:axId val="123888384"/>
        <c:axId val="0"/>
      </c:bar3DChart>
      <c:catAx>
        <c:axId val="123882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888384"/>
        <c:crosses val="autoZero"/>
        <c:auto val="1"/>
        <c:lblAlgn val="ctr"/>
        <c:lblOffset val="100"/>
        <c:noMultiLvlLbl val="0"/>
      </c:catAx>
      <c:valAx>
        <c:axId val="123888384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38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34380587484036"/>
          <c:y val="0.71938179160421922"/>
          <c:w val="0.57445925925925923"/>
          <c:h val="7.4194025373009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F-46B5-93DD-C9D3284A64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5F-46B5-93DD-C9D3284A64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80405872"/>
        <c:axId val="680405216"/>
      </c:barChart>
      <c:catAx>
        <c:axId val="68040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0405216"/>
        <c:crosses val="autoZero"/>
        <c:auto val="1"/>
        <c:lblAlgn val="ctr"/>
        <c:lblOffset val="100"/>
        <c:noMultiLvlLbl val="0"/>
      </c:catAx>
      <c:valAx>
        <c:axId val="680405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8040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37979094076655E-2"/>
          <c:y val="2.1738037307380376E-2"/>
          <c:w val="0.96413021424263889"/>
          <c:h val="0.79241070559610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прибыло 2023</c:v>
                </c:pt>
              </c:strCache>
            </c:strRef>
          </c:tx>
          <c:spPr>
            <a:solidFill>
              <a:srgbClr val="3CE4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2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B-4D27-98D7-AD50C90777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прибыло 2024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прочие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</c:v>
                </c:pt>
                <c:pt idx="1">
                  <c:v>27</c:v>
                </c:pt>
                <c:pt idx="2">
                  <c:v>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B-4D27-98D7-AD50C907776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выбыло 2023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прочие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9-49E7-B1AF-BB4E294C8D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выбыло2024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прочие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30</c:v>
                </c:pt>
                <c:pt idx="1">
                  <c:v>32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B9-49E7-B1AF-BB4E294C8D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72320256"/>
        <c:axId val="173298816"/>
      </c:barChart>
      <c:catAx>
        <c:axId val="17232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3298816"/>
        <c:crosses val="autoZero"/>
        <c:auto val="1"/>
        <c:lblAlgn val="ctr"/>
        <c:lblOffset val="100"/>
        <c:noMultiLvlLbl val="0"/>
      </c:catAx>
      <c:valAx>
        <c:axId val="173298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320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5086419753086418E-2"/>
          <c:y val="0.15653022304072028"/>
          <c:w val="0.95204112952731723"/>
          <c:h val="0.667322751723934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Лист1!$B$94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2076353276353274E-2"/>
                  <c:y val="7.6496173521587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7C-45AC-BC40-9C658FE9FC7B}"/>
                </c:ext>
              </c:extLst>
            </c:dLbl>
            <c:dLbl>
              <c:idx val="2"/>
              <c:layout>
                <c:manualLayout>
                  <c:x val="2.1452459639126304E-2"/>
                  <c:y val="6.8903130755064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7C-45AC-BC40-9C658FE9FC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Лист1!$A$95:$A$98</c:f>
              <c:strCache>
                <c:ptCount val="3"/>
                <c:pt idx="0">
                  <c:v>Общая</c:v>
                </c:pt>
                <c:pt idx="2">
                  <c:v>Первичная</c:v>
                </c:pt>
              </c:strCache>
            </c:strRef>
          </c:cat>
          <c:val>
            <c:numRef>
              <c:f>Лист1!$B$95:$B$98</c:f>
              <c:numCache>
                <c:formatCode>General</c:formatCode>
                <c:ptCount val="4"/>
                <c:pt idx="0">
                  <c:v>92477.7</c:v>
                </c:pt>
                <c:pt idx="2">
                  <c:v>44740.9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C-45AC-BC40-9C658FE9FC7B}"/>
            </c:ext>
          </c:extLst>
        </c:ser>
        <c:ser>
          <c:idx val="1"/>
          <c:order val="1"/>
          <c:tx>
            <c:strRef>
              <c:f>Лист1!$C$94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0550199430199431E-2"/>
                  <c:y val="-7.3810517700020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7C-45AC-BC40-9C658FE9FC7B}"/>
                </c:ext>
              </c:extLst>
            </c:dLbl>
            <c:dLbl>
              <c:idx val="2"/>
              <c:layout>
                <c:manualLayout>
                  <c:x val="5.1578043684710348E-2"/>
                  <c:y val="-7.3603928790669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7C-45AC-BC40-9C658FE9FC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Лист1!$A$95:$A$98</c:f>
              <c:strCache>
                <c:ptCount val="3"/>
                <c:pt idx="0">
                  <c:v>Общая</c:v>
                </c:pt>
                <c:pt idx="2">
                  <c:v>Первичная</c:v>
                </c:pt>
              </c:strCache>
            </c:strRef>
          </c:cat>
          <c:val>
            <c:numRef>
              <c:f>Лист1!$C$95:$C$98</c:f>
              <c:numCache>
                <c:formatCode>General</c:formatCode>
                <c:ptCount val="4"/>
                <c:pt idx="0">
                  <c:v>99545.4</c:v>
                </c:pt>
                <c:pt idx="2">
                  <c:v>33153.300000000003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7C-45AC-BC40-9C658FE9F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73357696"/>
        <c:axId val="173363584"/>
      </c:barChart>
      <c:valAx>
        <c:axId val="1733635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3357696"/>
        <c:crosses val="autoZero"/>
        <c:crossBetween val="between"/>
      </c:valAx>
      <c:catAx>
        <c:axId val="17335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363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6838882763402E-3"/>
          <c:y val="9.6885958652233109E-2"/>
          <c:w val="0.96581007902717564"/>
          <c:h val="0.75980412028116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Заболеваемость</c:v>
                </c:pt>
                <c:pt idx="1">
                  <c:v>распространенность</c:v>
                </c:pt>
                <c:pt idx="2">
                  <c:v>смертность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8-4B2B-94FC-62593851A4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Заболеваемость</c:v>
                </c:pt>
                <c:pt idx="1">
                  <c:v>распространенность</c:v>
                </c:pt>
                <c:pt idx="2">
                  <c:v>смертность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8-4B2B-94FC-62593851A4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74177280"/>
        <c:axId val="172868352"/>
      </c:barChart>
      <c:catAx>
        <c:axId val="17417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2868352"/>
        <c:crosses val="autoZero"/>
        <c:auto val="1"/>
        <c:lblAlgn val="ctr"/>
        <c:lblOffset val="100"/>
        <c:noMultiLvlLbl val="0"/>
      </c:catAx>
      <c:valAx>
        <c:axId val="172868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17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3132278604702994"/>
          <c:y val="0.74971181259064612"/>
          <c:w val="0.15962490739439322"/>
          <c:h val="0.10508257059530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пролечено СЗТ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4A-447A-9BEF-F4264327BF5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4440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94A-447A-9BEF-F4264327B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мес. 2023</c:v>
                </c:pt>
                <c:pt idx="1">
                  <c:v>12 мес.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4440</c:v>
                </c:pt>
                <c:pt idx="1">
                  <c:v>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4A-447A-9BEF-F4264327BF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82160768"/>
        <c:axId val="186133120"/>
      </c:barChart>
      <c:catAx>
        <c:axId val="182160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133120"/>
        <c:crosses val="autoZero"/>
        <c:auto val="1"/>
        <c:lblAlgn val="ctr"/>
        <c:lblOffset val="100"/>
        <c:noMultiLvlLbl val="0"/>
      </c:catAx>
      <c:valAx>
        <c:axId val="186133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21607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85871593147807"/>
          <c:y val="0.92836122437683355"/>
          <c:w val="0.81113676986705285"/>
          <c:h val="5.2111970085548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598928244083984"/>
          <c:y val="0.17949566902391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181689881679813"/>
          <c:y val="0"/>
          <c:w val="0.7471481033357403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СЗТ</c:v>
                </c:pt>
              </c:strCache>
            </c:strRef>
          </c:tx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14F-429E-A510-93430BB6D1F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14F-429E-A510-93430BB6D1F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14F-429E-A510-93430BB6D1F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14F-429E-A510-93430BB6D1F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14F-429E-A510-93430BB6D1F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C14F-429E-A510-93430BB6D1FB}"/>
              </c:ext>
            </c:extLst>
          </c:dPt>
          <c:dLbls>
            <c:dLbl>
              <c:idx val="2"/>
              <c:layout>
                <c:manualLayout>
                  <c:x val="-7.5200194770025555E-2"/>
                  <c:y val="-0.12678152127241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4F-429E-A510-93430BB6D1FB}"/>
                </c:ext>
              </c:extLst>
            </c:dLbl>
            <c:dLbl>
              <c:idx val="3"/>
              <c:layout>
                <c:manualLayout>
                  <c:x val="3.9110237751360964E-3"/>
                  <c:y val="-0.11884978245660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4F-429E-A510-93430BB6D1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Б-ни кровобращения-26,9</c:v>
                </c:pt>
                <c:pt idx="1">
                  <c:v>Б-ни органов дыхания-8,7</c:v>
                </c:pt>
                <c:pt idx="2">
                  <c:v>Б-ни ЖКТ-2,5</c:v>
                </c:pt>
                <c:pt idx="3">
                  <c:v>Б-ни МПС-6,3</c:v>
                </c:pt>
                <c:pt idx="4">
                  <c:v>Б-ни нервной системы-18,9</c:v>
                </c:pt>
                <c:pt idx="5">
                  <c:v>Б-ни костно-мышечной системы-17,2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26.9</c:v>
                </c:pt>
                <c:pt idx="1">
                  <c:v>8.6999999999999993</c:v>
                </c:pt>
                <c:pt idx="2">
                  <c:v>2.5</c:v>
                </c:pt>
                <c:pt idx="3">
                  <c:v>6.3</c:v>
                </c:pt>
                <c:pt idx="4">
                  <c:v>18.899999999999999</c:v>
                </c:pt>
                <c:pt idx="5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4F-429E-A510-93430BB6D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006161242502783E-2"/>
          <c:y val="2.312919218431029E-3"/>
          <c:w val="0.82137120864226698"/>
          <c:h val="0.865299866966348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2024г.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939-41B2-8834-969C205763D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3E9-456D-8443-D6BCCA022DA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33E9-456D-8443-D6BCCA022DA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3E9-456D-8443-D6BCCA022DA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3E9-456D-8443-D6BCCA022DA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3E9-456D-8443-D6BCCA022DA2}"/>
              </c:ext>
            </c:extLst>
          </c:dPt>
          <c:dPt>
            <c:idx val="6"/>
            <c:bubble3D val="0"/>
            <c:explosion val="15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E939-41B2-8834-969C205763D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B52A-4EDF-848A-D58C2664343E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E006-4DBE-A16D-24702F5EE77F}"/>
              </c:ext>
            </c:extLst>
          </c:dPt>
          <c:dLbls>
            <c:dLbl>
              <c:idx val="0"/>
              <c:layout>
                <c:manualLayout>
                  <c:x val="-6.311149337410811E-2"/>
                  <c:y val="-3.7418635170603676E-2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  <a:p>
                    <a:r>
                      <a:rPr lang="en-US"/>
                      <a:t>0,8%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939-41B2-8834-969C205763D4}"/>
                </c:ext>
              </c:extLst>
            </c:dLbl>
            <c:dLbl>
              <c:idx val="1"/>
              <c:layout>
                <c:manualLayout>
                  <c:x val="1.7859083831752085E-2"/>
                  <c:y val="-3.32004957713619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9-456D-8443-D6BCCA022DA2}"/>
                </c:ext>
              </c:extLst>
            </c:dLbl>
            <c:dLbl>
              <c:idx val="2"/>
              <c:layout>
                <c:manualLayout>
                  <c:x val="2.5467939569578883E-3"/>
                  <c:y val="-2.1928404782735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9-456D-8443-D6BCCA022DA2}"/>
                </c:ext>
              </c:extLst>
            </c:dLbl>
            <c:dLbl>
              <c:idx val="3"/>
              <c:layout>
                <c:manualLayout>
                  <c:x val="3.3884358379669584E-2"/>
                  <c:y val="-2.18588509769612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9-456D-8443-D6BCCA022DA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E9-456D-8443-D6BCCA022DA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39-41B2-8834-969C20576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По вопросам оформление/усиление инвалидности - 12</c:v>
                </c:pt>
                <c:pt idx="1">
                  <c:v>Длительное ожидание медицинских услуг - 8</c:v>
                </c:pt>
                <c:pt idx="2">
                  <c:v>Нарушение этики и деонтологии - 1</c:v>
                </c:pt>
                <c:pt idx="3">
                  <c:v>По лекарственному обеспечению в рамках ГОБМП и ОСМС - 5</c:v>
                </c:pt>
                <c:pt idx="4">
                  <c:v>По поводу прикрепление к поликлинике - 14</c:v>
                </c:pt>
                <c:pt idx="5">
                  <c:v>По поводу оказания медицинской помощи - 1</c:v>
                </c:pt>
                <c:pt idx="6">
                  <c:v>Прочие - 83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9.6999999999999993</c:v>
                </c:pt>
                <c:pt idx="1">
                  <c:v>6.5</c:v>
                </c:pt>
                <c:pt idx="2">
                  <c:v>0.8</c:v>
                </c:pt>
                <c:pt idx="3">
                  <c:v>4.0999999999999996</c:v>
                </c:pt>
                <c:pt idx="4">
                  <c:v>11.2</c:v>
                </c:pt>
                <c:pt idx="5">
                  <c:v>0.8</c:v>
                </c:pt>
                <c:pt idx="6">
                  <c:v>66.900000000000006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E9-456D-8443-D6BCCA022DA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089426977614363E-2"/>
          <c:y val="0.60800845727617392"/>
          <c:w val="0.86630661067263426"/>
          <c:h val="0.36051006124234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0.64966</cdr:x>
      <cdr:y>0.3625</cdr:y>
    </cdr:from>
    <cdr:to>
      <cdr:x>0.73705</cdr:x>
      <cdr:y>0.39167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49277" y="2486025"/>
          <a:ext cx="3429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0.77768</cdr:x>
      <cdr:y>0.35583</cdr:y>
    </cdr:from>
    <cdr:to>
      <cdr:x>0.89617</cdr:x>
      <cdr:y>0.39167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67701" y="2440305"/>
          <a:ext cx="574058" cy="245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dirty="0"/>
            <a:t>6,5%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0.3778</cdr:x>
      <cdr:y>0.33333</cdr:y>
    </cdr:from>
    <cdr:to>
      <cdr:x>0.55014</cdr:x>
      <cdr:y>0.3875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82476" y="2286000"/>
          <a:ext cx="6762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0.22332</cdr:x>
      <cdr:y>0.41906</cdr:y>
    </cdr:from>
    <cdr:to>
      <cdr:x>0.36372</cdr:x>
      <cdr:y>0.47461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76312" y="2873907"/>
          <a:ext cx="550919" cy="380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66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,9</a:t>
          </a:r>
          <a:r>
            <a:rPr lang="ru-RU" sz="1100" dirty="0"/>
            <a:t>%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0000AE6-E023-42D5-B1D9-412EC26C87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44CA5D-3940-4ED9-9D7E-580F3FA891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2365" y="0"/>
            <a:ext cx="4308422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F482-B58C-43AA-BDD1-1C084150005E}" type="datetimeFigureOut">
              <a:rPr lang="x-none" smtClean="0"/>
              <a:pPr/>
              <a:t>25.04.2025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AE53C2-75DD-4B00-BAEC-7711C04F2E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21541"/>
            <a:ext cx="4308422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60804-DE29-4BAF-B3A1-50962F31CC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2365" y="6421541"/>
            <a:ext cx="4308422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71F96-DA4D-4A7F-88D4-780EE89A57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397819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365" y="0"/>
            <a:ext cx="4308422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2A055-7E07-4901-B709-420B1BB58E8D}" type="datetimeFigureOut">
              <a:rPr lang="x-none" smtClean="0"/>
              <a:pPr/>
              <a:t>25.04.2025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44550"/>
            <a:ext cx="4059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53811"/>
            <a:ext cx="7954010" cy="266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541"/>
            <a:ext cx="4308422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365" y="6421541"/>
            <a:ext cx="4308422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1776-4E9C-4A2F-A5DA-CA0132C8BB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970646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4E19F-7952-44E3-B289-25296E677E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0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05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8520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1638" y="844550"/>
            <a:ext cx="4059237" cy="2282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070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1638" y="844550"/>
            <a:ext cx="4059237" cy="2282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59C8D-4A2C-4568-8C02-D026CC08E19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8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131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170A05-0770-4CA3-8657-9774A2BD4B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6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49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1" y="49500"/>
            <a:ext cx="2844751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1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4199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B970-29DC-4F39-AADE-DC19C8F174E4}" type="datetime1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72" b="0" i="0">
                <a:solidFill>
                  <a:srgbClr val="3A53A4"/>
                </a:solidFill>
                <a:latin typeface="Microsoft Sans Serif"/>
                <a:cs typeface="Microsoft Sans Serif"/>
              </a:defRPr>
            </a:lvl1pPr>
          </a:lstStyle>
          <a:p>
            <a:pPr marL="23031">
              <a:lnSpc>
                <a:spcPts val="1856"/>
              </a:lnSpc>
            </a:pPr>
            <a:fld id="{81D60167-4931-47E6-BA6A-407CBD079E47}" type="slidenum">
              <a:rPr lang="ru-RU" smtClean="0"/>
              <a:pPr marL="23031">
                <a:lnSpc>
                  <a:spcPts val="1856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15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60" y="3308581"/>
            <a:ext cx="906497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9" y="4777381"/>
            <a:ext cx="906497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E04F1-DCB6-4C81-9DCF-F7043A1455B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82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2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2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7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49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49" y="-575"/>
            <a:ext cx="5186363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3" y="36075"/>
            <a:ext cx="2844751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1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1" y="150"/>
            <a:ext cx="2844751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1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7" y="9000"/>
            <a:ext cx="5186363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3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8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7" y="3519000"/>
            <a:ext cx="5186363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1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1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1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2" y="23034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6" y="2303465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1" y="4058165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10" y="40581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1" y="4058165"/>
            <a:ext cx="4005551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570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890" y="768350"/>
            <a:ext cx="660862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7890" y="3872491"/>
            <a:ext cx="75334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1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8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445" y="2420888"/>
            <a:ext cx="864096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defTabSz="685800"/>
            <a:fld id="{A5E48A96-E1BB-4C8F-80B2-32A47A48A9D5}" type="datetimeFigureOut">
              <a:rPr lang="ru-RU" smtClean="0">
                <a:solidFill>
                  <a:srgbClr val="E76618">
                    <a:lumMod val="50000"/>
                  </a:srgbClr>
                </a:solidFill>
              </a:rPr>
              <a:pPr defTabSz="685800"/>
              <a:t>25.04.2025</a:t>
            </a:fld>
            <a:endParaRPr lang="ru-RU">
              <a:solidFill>
                <a:srgbClr val="E76618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defTabSz="685800"/>
            <a:endParaRPr lang="ru-RU" dirty="0">
              <a:solidFill>
                <a:srgbClr val="E76618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defTabSz="685800"/>
            <a:fld id="{544A1F6A-164B-43BA-A19E-4AE6BB502A21}" type="slidenum">
              <a:rPr lang="ru-RU" smtClean="0">
                <a:solidFill>
                  <a:srgbClr val="E76618">
                    <a:lumMod val="50000"/>
                  </a:srgbClr>
                </a:solidFill>
              </a:rPr>
              <a:pPr defTabSz="685800"/>
              <a:t>‹#›</a:t>
            </a:fld>
            <a:endParaRPr lang="ru-RU">
              <a:solidFill>
                <a:srgbClr val="E7661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7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pic>
        <p:nvPicPr>
          <p:cNvPr id="8" name="Рисунок 7">
            <a:hlinkClick r:id="rId23"/>
            <a:extLst>
              <a:ext uri="{FF2B5EF4-FFF2-40B4-BE49-F238E27FC236}">
                <a16:creationId xmlns:a16="http://schemas.microsoft.com/office/drawing/2014/main" id="{3DA6E468-F23C-45F6-AB63-81976515D21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1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2" r:id="rId1"/>
    <p:sldLayoutId id="2147485243" r:id="rId2"/>
    <p:sldLayoutId id="2147485244" r:id="rId3"/>
    <p:sldLayoutId id="2147485245" r:id="rId4"/>
    <p:sldLayoutId id="2147485246" r:id="rId5"/>
    <p:sldLayoutId id="2147485247" r:id="rId6"/>
    <p:sldLayoutId id="2147485248" r:id="rId7"/>
    <p:sldLayoutId id="2147485249" r:id="rId8"/>
    <p:sldLayoutId id="2147485250" r:id="rId9"/>
    <p:sldLayoutId id="2147485251" r:id="rId10"/>
    <p:sldLayoutId id="2147485252" r:id="rId11"/>
    <p:sldLayoutId id="2147485253" r:id="rId12"/>
    <p:sldLayoutId id="2147485254" r:id="rId13"/>
    <p:sldLayoutId id="2147483664" r:id="rId14"/>
    <p:sldLayoutId id="2147483661" r:id="rId15"/>
    <p:sldLayoutId id="2147483655" r:id="rId16"/>
    <p:sldLayoutId id="2147483662" r:id="rId17"/>
    <p:sldLayoutId id="2147483663" r:id="rId18"/>
    <p:sldLayoutId id="2147483660" r:id="rId19"/>
    <p:sldLayoutId id="2147483666" r:id="rId20"/>
    <p:sldLayoutId id="2147484868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690" y="1916832"/>
            <a:ext cx="6608620" cy="285273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деятельности </a:t>
            </a:r>
            <a:b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КГП на ПХВ «Городская поликлиника №21»</a:t>
            </a:r>
            <a:b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Общественного здоровья города Алматы за </a:t>
            </a:r>
            <a:b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C698AD-E629-4CF8-9600-E520D0586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88640"/>
            <a:ext cx="120862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8DE202-0EB3-4448-AC39-0FB625D32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2" y="188640"/>
            <a:ext cx="1208626" cy="759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Главный врач Рахальская Н.Н.">
            <a:extLst>
              <a:ext uri="{FF2B5EF4-FFF2-40B4-BE49-F238E27FC236}">
                <a16:creationId xmlns:a16="http://schemas.microsoft.com/office/drawing/2014/main" id="{B65B7499-CDB0-459E-A67C-039056913E81}"/>
              </a:ext>
            </a:extLst>
          </p:cNvPr>
          <p:cNvSpPr txBox="1"/>
          <p:nvPr/>
        </p:nvSpPr>
        <p:spPr>
          <a:xfrm>
            <a:off x="5140677" y="5949280"/>
            <a:ext cx="1910646" cy="36933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4289" rIns="34289">
            <a:spAutoFit/>
          </a:bodyPr>
          <a:lstStyle>
            <a:lvl1pPr algn="r">
              <a:buClr>
                <a:srgbClr val="C3260C"/>
              </a:buClr>
              <a:buFont typeface="Georgia"/>
              <a:defRPr sz="1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  <a:sym typeface="PT Sans"/>
              </a:defRPr>
            </a:lvl1pPr>
          </a:lstStyle>
          <a:p>
            <a:pPr algn="ctr" hangingPunct="0">
              <a:defRPr>
                <a:solidFill>
                  <a:srgbClr val="000000"/>
                </a:solidFill>
              </a:defRPr>
            </a:pPr>
            <a:r>
              <a:rPr lang="ru-RU" sz="1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</a:t>
            </a: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2025 год</a:t>
            </a:r>
            <a:endParaRPr sz="1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5DA911F-8C3A-44B6-93BA-17134A423DB3}"/>
              </a:ext>
            </a:extLst>
          </p:cNvPr>
          <p:cNvSpPr txBox="1">
            <a:spLocks/>
          </p:cNvSpPr>
          <p:nvPr/>
        </p:nvSpPr>
        <p:spPr>
          <a:xfrm>
            <a:off x="2226032" y="692696"/>
            <a:ext cx="7744645" cy="5354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инансово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-хозяйственная деятельность ГП №21 </a:t>
            </a:r>
            <a:endParaRPr lang="ru-RU" sz="2000" b="1" dirty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788A7-6A1D-4F25-8322-06468D1B4342}"/>
              </a:ext>
            </a:extLst>
          </p:cNvPr>
          <p:cNvSpPr txBox="1"/>
          <p:nvPr/>
        </p:nvSpPr>
        <p:spPr>
          <a:xfrm>
            <a:off x="2211240" y="1412776"/>
            <a:ext cx="385637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0C2FA-62A7-4411-8A27-29DFD59BD9C7}"/>
              </a:ext>
            </a:extLst>
          </p:cNvPr>
          <p:cNvSpPr txBox="1"/>
          <p:nvPr/>
        </p:nvSpPr>
        <p:spPr>
          <a:xfrm>
            <a:off x="6067611" y="1412776"/>
            <a:ext cx="38865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Изображение 7">
            <a:extLst>
              <a:ext uri="{FF2B5EF4-FFF2-40B4-BE49-F238E27FC236}">
                <a16:creationId xmlns:a16="http://schemas.microsoft.com/office/drawing/2014/main" id="{0D71A0C8-B447-47EB-B948-E965A430C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83" y="1782109"/>
            <a:ext cx="7773035" cy="37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6">
            <a:extLst>
              <a:ext uri="{FF2B5EF4-FFF2-40B4-BE49-F238E27FC236}">
                <a16:creationId xmlns:a16="http://schemas.microsoft.com/office/drawing/2014/main" id="{B39D01AD-1CBF-4539-8F9B-7A8263B3E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49" y="980728"/>
            <a:ext cx="8568952" cy="5472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F5AD0A-18FF-4755-97EF-83290C96C7FF}"/>
              </a:ext>
            </a:extLst>
          </p:cNvPr>
          <p:cNvSpPr txBox="1"/>
          <p:nvPr/>
        </p:nvSpPr>
        <p:spPr>
          <a:xfrm>
            <a:off x="1824350" y="476672"/>
            <a:ext cx="856895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госзаказа по договорам ФСМС за  2024г. (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222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839D78-85F7-4E98-8A50-F90804806FB3}"/>
              </a:ext>
            </a:extLst>
          </p:cNvPr>
          <p:cNvSpPr txBox="1">
            <a:spLocks/>
          </p:cNvSpPr>
          <p:nvPr/>
        </p:nvSpPr>
        <p:spPr>
          <a:xfrm>
            <a:off x="1775520" y="260648"/>
            <a:ext cx="8640960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pic>
        <p:nvPicPr>
          <p:cNvPr id="5" name="Изображение 2">
            <a:extLst>
              <a:ext uri="{FF2B5EF4-FFF2-40B4-BE49-F238E27FC236}">
                <a16:creationId xmlns:a16="http://schemas.microsoft.com/office/drawing/2014/main" id="{5F9BE620-7CF9-47BA-9D07-7AE0119D0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44" y="980728"/>
            <a:ext cx="10009112" cy="54726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165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4FE053D-A35B-4B12-96AF-E4520BA013A8}"/>
              </a:ext>
            </a:extLst>
          </p:cNvPr>
          <p:cNvSpPr txBox="1">
            <a:spLocks/>
          </p:cNvSpPr>
          <p:nvPr/>
        </p:nvSpPr>
        <p:spPr>
          <a:xfrm>
            <a:off x="1847528" y="377046"/>
            <a:ext cx="8568952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Средняя зарплата с учетом стимулирующих выплат</a:t>
            </a:r>
            <a:endParaRPr lang="ru-RU" sz="1800" dirty="0">
              <a:solidFill>
                <a:srgbClr val="0000FF"/>
              </a:solidFill>
              <a:latin typeface="Trebuchet MS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93DAE3E-6BCD-481D-B86A-12A16387AE12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6109161"/>
              </p:ext>
            </p:extLst>
          </p:nvPr>
        </p:nvGraphicFramePr>
        <p:xfrm>
          <a:off x="1847529" y="908721"/>
          <a:ext cx="8568951" cy="403496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63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473">
                  <a:extLst>
                    <a:ext uri="{9D8B030D-6E8A-4147-A177-3AD203B41FA5}">
                      <a16:colId xmlns:a16="http://schemas.microsoft.com/office/drawing/2014/main" val="3183353053"/>
                    </a:ext>
                  </a:extLst>
                </a:gridCol>
                <a:gridCol w="1143721">
                  <a:extLst>
                    <a:ext uri="{9D8B030D-6E8A-4147-A177-3AD203B41FA5}">
                      <a16:colId xmlns:a16="http://schemas.microsoft.com/office/drawing/2014/main" val="3055557587"/>
                    </a:ext>
                  </a:extLst>
                </a:gridCol>
                <a:gridCol w="1059529">
                  <a:extLst>
                    <a:ext uri="{9D8B030D-6E8A-4147-A177-3AD203B41FA5}">
                      <a16:colId xmlns:a16="http://schemas.microsoft.com/office/drawing/2014/main" val="761985371"/>
                    </a:ext>
                  </a:extLst>
                </a:gridCol>
                <a:gridCol w="3834931">
                  <a:extLst>
                    <a:ext uri="{9D8B030D-6E8A-4147-A177-3AD203B41FA5}">
                      <a16:colId xmlns:a16="http://schemas.microsoft.com/office/drawing/2014/main" val="725169360"/>
                    </a:ext>
                  </a:extLst>
                </a:gridCol>
              </a:tblGrid>
              <a:tr h="347099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2023г 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2024г 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% 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35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531 739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549 808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в связи с повышением стажа и уровня медицинских работников  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883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327 174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332 264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sz="12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70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ММП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158 276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210 227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закрытием объекта на капитальный ремонт, произошло сокращение численности ММП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935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297 154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299 292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121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предприятию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328 586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347 898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160">
                <a:tc gridSpan="5"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endParaRPr sz="1400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453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2023г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2024г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% 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256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Премия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123 372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57 486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-53%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премирование на государственные праздники: Наурыз, день Медицинского работника, Новый год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885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Диффоплата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42 517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885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СКПН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50 764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53 844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400" b="1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885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174 136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153 847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-12%</a:t>
                      </a:r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sz="1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9842" marR="9842" marT="98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9FA57C5-E127-4236-89C5-455077A36FA1}"/>
              </a:ext>
            </a:extLst>
          </p:cNvPr>
          <p:cNvSpPr txBox="1">
            <a:spLocks/>
          </p:cNvSpPr>
          <p:nvPr/>
        </p:nvSpPr>
        <p:spPr>
          <a:xfrm>
            <a:off x="1847528" y="5004190"/>
            <a:ext cx="856895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финансово-хозяйственной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оликлиники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прибыль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сумме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23 391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,0)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rebuchet M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85BE408-6F82-48D5-92A5-E833F1A22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87746"/>
              </p:ext>
            </p:extLst>
          </p:nvPr>
        </p:nvGraphicFramePr>
        <p:xfrm>
          <a:off x="1847527" y="5718067"/>
          <a:ext cx="8568953" cy="462424"/>
        </p:xfrm>
        <a:graphic>
          <a:graphicData uri="http://schemas.openxmlformats.org/drawingml/2006/table">
            <a:tbl>
              <a:tblPr/>
              <a:tblGrid>
                <a:gridCol w="278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539">
                <a:tc rowSpan="2"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Чистая прибыль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70">
                <a:tc vMerge="1"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Чистая прибыль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49 990,1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23 391,0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6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535270"/>
              </p:ext>
            </p:extLst>
          </p:nvPr>
        </p:nvGraphicFramePr>
        <p:xfrm>
          <a:off x="2107875" y="974022"/>
          <a:ext cx="7976250" cy="305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 txBox="1">
            <a:spLocks/>
          </p:cNvSpPr>
          <p:nvPr/>
        </p:nvSpPr>
        <p:spPr>
          <a:xfrm>
            <a:off x="2107875" y="4205522"/>
            <a:ext cx="7976250" cy="855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t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buClr>
                <a:srgbClr val="F14124">
                  <a:lumMod val="75000"/>
                </a:srgbClr>
              </a:buCl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2023г. отмечается динамика увеличения общей болезненности на 7,1%, за счет диспансерных и хронических заболеваний, </a:t>
            </a:r>
          </a:p>
          <a:p>
            <a:pPr algn="ctr">
              <a:spcAft>
                <a:spcPts val="0"/>
              </a:spcAft>
              <a:buClr>
                <a:srgbClr val="F14124">
                  <a:lumMod val="75000"/>
                </a:srgbClr>
              </a:buCl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первичной заболеваемости в 2024 году на 25,9%.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7876" y="5060522"/>
            <a:ext cx="797624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структуре первичной заболеваемости на 1 месте болезни  органов дыхания –9999 (34,8%) случаев, на 2 месте болезни органов пищеварения – 3756-13,1%( увеличение за счет детей), на 3 месте  болезни глаза и его придаточного аппарата – 2922-10,2%( увеличение за счет детей), на 4-м месте БСК-1683 -5,9%.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1BAC0E-65B7-45D9-94DE-792BC5DE4B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2544" y="260648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27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992807" y="548680"/>
            <a:ext cx="8188875" cy="4385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algn="ctr"/>
            <a:r>
              <a:rPr lang="kk-KZ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Заболеваемость от БСК (на 100тыс населения)</a:t>
            </a:r>
            <a:endParaRPr lang="ru-RU" sz="24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rebuchet M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85430"/>
              </p:ext>
            </p:extLst>
          </p:nvPr>
        </p:nvGraphicFramePr>
        <p:xfrm>
          <a:off x="2001563" y="1101220"/>
          <a:ext cx="8188875" cy="3783886"/>
        </p:xfrm>
        <a:graphic>
          <a:graphicData uri="http://schemas.openxmlformats.org/drawingml/2006/table">
            <a:tbl>
              <a:tblPr/>
              <a:tblGrid>
                <a:gridCol w="5462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011"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</a:t>
                      </a:r>
                    </a:p>
                  </a:txBody>
                  <a:tcPr marL="51435" marR="51435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заболеваемость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состоит на учете БСК из них: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4069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kk-KZ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07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охвата «Д» наблюдением с заболеванием БСК в 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94,7%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87,2%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1.Всего ИБС, в том числе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987-24,3%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kk-KZ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1683-33,1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Инфаркт миокарда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52-5,3%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85-5,1 %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65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kk-KZ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тенокардия 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(I20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– 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I20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,8)</a:t>
                      </a:r>
                    </a:p>
                  </a:txBody>
                  <a:tcPr marL="51435" marR="51435" marT="0" marB="0" anchor="ctr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910-92,2%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1550-92,1%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75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После хирургического и интервенционного лечения БСК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16-1,6%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48-2,8%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65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2.Артериальная гипертония,в том числе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2834-69,6%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2706-53,1%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44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3.Миокардиты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3-0,06%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3-0,01%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4.Инфекционный эндокардит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5.ВПС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64-1,6%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16-0,3%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96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6.Цереброваскулярные болезни (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I6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0) ОНМК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179-4,4%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66-1,3%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280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7.После имплантации искусственного водителя ритма (ЭКС) или ИКДФ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2-0,04%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4-0,07%</a:t>
                      </a:r>
                    </a:p>
                  </a:txBody>
                  <a:tcPr marL="51435" marR="51435" marT="0" marB="0" horzOverflow="overflow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92807" y="5056363"/>
            <a:ext cx="819800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F14124">
                  <a:lumMod val="75000"/>
                </a:srgbClr>
              </a:buCl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данному слайду видно что отмечается рост заболеваемости по БСК в сравнении с прошлым годом, за счет ОИМ и стенокардии и соответственно увеличены хирургическое и интервенционное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 БСК 3 раза.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961CC3-3A98-4218-8AFC-734BC85410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4552" y="311373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2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49911"/>
              </p:ext>
            </p:extLst>
          </p:nvPr>
        </p:nvGraphicFramePr>
        <p:xfrm>
          <a:off x="1559496" y="1484784"/>
          <a:ext cx="9666610" cy="313586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35247">
                  <a:extLst>
                    <a:ext uri="{9D8B030D-6E8A-4147-A177-3AD203B41FA5}">
                      <a16:colId xmlns:a16="http://schemas.microsoft.com/office/drawing/2014/main" val="2010391893"/>
                    </a:ext>
                  </a:extLst>
                </a:gridCol>
                <a:gridCol w="868006">
                  <a:extLst>
                    <a:ext uri="{9D8B030D-6E8A-4147-A177-3AD203B41FA5}">
                      <a16:colId xmlns:a16="http://schemas.microsoft.com/office/drawing/2014/main" val="3342999207"/>
                    </a:ext>
                  </a:extLst>
                </a:gridCol>
                <a:gridCol w="1214685">
                  <a:extLst>
                    <a:ext uri="{9D8B030D-6E8A-4147-A177-3AD203B41FA5}">
                      <a16:colId xmlns:a16="http://schemas.microsoft.com/office/drawing/2014/main" val="259790492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10393332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2614449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68881172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237568101"/>
                    </a:ext>
                  </a:extLst>
                </a:gridCol>
              </a:tblGrid>
              <a:tr h="482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поступления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выписки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смерти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Диагноз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МО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818794"/>
                  </a:ext>
                </a:extLst>
              </a:tr>
              <a:tr h="442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Гадаборшева Л.Д.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02.03.2024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04.03.2024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04.03.2024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ОИМ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ГКБ№4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062763"/>
                  </a:ext>
                </a:extLst>
              </a:tr>
              <a:tr h="442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Тринадцатко Ф.Г.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16.08.2024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16.08.2024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ОНМК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ГКБ№4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917640"/>
                  </a:ext>
                </a:extLst>
              </a:tr>
              <a:tr h="442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Юсупова 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28.01.2024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30.01.2024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ОНМК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ГКБ№4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917403"/>
                  </a:ext>
                </a:extLst>
              </a:tr>
              <a:tr h="442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Джумабаева В.М.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27.11.2024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12.12.2024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02.12.2024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ОНМК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ГКБ№4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708771"/>
                  </a:ext>
                </a:extLst>
              </a:tr>
              <a:tr h="442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Шапошникова Л.В.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17.12.2024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22.12.2024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22.12.2024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ОНМК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ГКБ№4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503026"/>
                  </a:ext>
                </a:extLst>
              </a:tr>
              <a:tr h="442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Мазур Ф.А.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24.05.2024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26.05.2024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26.05.2024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ОНМК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ГКБ№4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4917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36898" y="4797152"/>
            <a:ext cx="9689208" cy="53790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всех умерших дата смерти совпадает с датой выписки, отсюда можно предположить, что все умерли, находясь в стационаре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CBC1B0-B93B-480D-8B10-212B0750332B}"/>
              </a:ext>
            </a:extLst>
          </p:cNvPr>
          <p:cNvSpPr/>
          <p:nvPr/>
        </p:nvSpPr>
        <p:spPr>
          <a:xfrm>
            <a:off x="3936000" y="517218"/>
            <a:ext cx="43200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по онкологии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265532C-ED03-4D16-A4B0-57BD3C682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42933"/>
              </p:ext>
            </p:extLst>
          </p:nvPr>
        </p:nvGraphicFramePr>
        <p:xfrm>
          <a:off x="1627501" y="1265550"/>
          <a:ext cx="8937001" cy="3881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4013">
                  <a:extLst>
                    <a:ext uri="{9D8B030D-6E8A-4147-A177-3AD203B41FA5}">
                      <a16:colId xmlns:a16="http://schemas.microsoft.com/office/drawing/2014/main" val="3806457123"/>
                    </a:ext>
                  </a:extLst>
                </a:gridCol>
                <a:gridCol w="1411322">
                  <a:extLst>
                    <a:ext uri="{9D8B030D-6E8A-4147-A177-3AD203B41FA5}">
                      <a16:colId xmlns:a16="http://schemas.microsoft.com/office/drawing/2014/main" val="3993032405"/>
                    </a:ext>
                  </a:extLst>
                </a:gridCol>
                <a:gridCol w="1411322">
                  <a:extLst>
                    <a:ext uri="{9D8B030D-6E8A-4147-A177-3AD203B41FA5}">
                      <a16:colId xmlns:a16="http://schemas.microsoft.com/office/drawing/2014/main" val="1650629170"/>
                    </a:ext>
                  </a:extLst>
                </a:gridCol>
                <a:gridCol w="1411322">
                  <a:extLst>
                    <a:ext uri="{9D8B030D-6E8A-4147-A177-3AD203B41FA5}">
                      <a16:colId xmlns:a16="http://schemas.microsoft.com/office/drawing/2014/main" val="915344768"/>
                    </a:ext>
                  </a:extLst>
                </a:gridCol>
                <a:gridCol w="1404879">
                  <a:extLst>
                    <a:ext uri="{9D8B030D-6E8A-4147-A177-3AD203B41FA5}">
                      <a16:colId xmlns:a16="http://schemas.microsoft.com/office/drawing/2014/main" val="4014325966"/>
                    </a:ext>
                  </a:extLst>
                </a:gridCol>
                <a:gridCol w="1044143">
                  <a:extLst>
                    <a:ext uri="{9D8B030D-6E8A-4147-A177-3AD203B41FA5}">
                      <a16:colId xmlns:a16="http://schemas.microsoft.com/office/drawing/2014/main" val="1155275796"/>
                    </a:ext>
                  </a:extLst>
                </a:gridCol>
              </a:tblGrid>
              <a:tr h="821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12мес.202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на 100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на 100 тыс.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12мес 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51007"/>
                  </a:ext>
                </a:extLst>
              </a:tr>
              <a:tr h="397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 на 100тыс.нас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716612"/>
                  </a:ext>
                </a:extLst>
              </a:tr>
              <a:tr h="368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на 100тыс.нас.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60,1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03982"/>
                  </a:ext>
                </a:extLst>
              </a:tr>
              <a:tr h="373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Раннее выявление 1-2 стадии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0426"/>
                  </a:ext>
                </a:extLst>
              </a:tr>
              <a:tr h="267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Позднее выявление (3-4ст.)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893087"/>
                  </a:ext>
                </a:extLst>
              </a:tr>
              <a:tr h="479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живущих 5 и более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54,5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97219"/>
                  </a:ext>
                </a:extLst>
              </a:tr>
              <a:tr h="479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впервые выявленных ЗН 0-1стадии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36,2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37637"/>
                  </a:ext>
                </a:extLst>
              </a:tr>
              <a:tr h="692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впервые выявленных больных по ВДЛ ЗН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IY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6961" marR="26961" marT="26961" marB="26961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51024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0EB698-936E-4483-AAB7-6B3E3AA5E7FD}"/>
              </a:ext>
            </a:extLst>
          </p:cNvPr>
          <p:cNvSpPr/>
          <p:nvPr/>
        </p:nvSpPr>
        <p:spPr>
          <a:xfrm>
            <a:off x="1624242" y="5146688"/>
            <a:ext cx="89370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202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показатель онкологической заболеваемости снизился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11,6%, смертность снизился на 45,4% по сравнению с 2023 годом, также отмечается снижение показателя позднего выявление ЗН 3-4 стадии.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C11B78-9D35-4291-BA5D-BD6FA88C1B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80576" y="97183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060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id="{88A78693-9FBC-4630-A8BC-BC57627195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234911"/>
              </p:ext>
            </p:extLst>
          </p:nvPr>
        </p:nvGraphicFramePr>
        <p:xfrm>
          <a:off x="3524805" y="1675784"/>
          <a:ext cx="7143196" cy="247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11">
            <a:extLst>
              <a:ext uri="{FF2B5EF4-FFF2-40B4-BE49-F238E27FC236}">
                <a16:creationId xmlns:a16="http://schemas.microsoft.com/office/drawing/2014/main" id="{788C6C0B-9069-46A9-801C-73661D937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830667"/>
              </p:ext>
            </p:extLst>
          </p:nvPr>
        </p:nvGraphicFramePr>
        <p:xfrm>
          <a:off x="2781300" y="4193729"/>
          <a:ext cx="7886701" cy="1001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168">
                  <a:extLst>
                    <a:ext uri="{9D8B030D-6E8A-4147-A177-3AD203B41FA5}">
                      <a16:colId xmlns:a16="http://schemas.microsoft.com/office/drawing/2014/main" val="3948976227"/>
                    </a:ext>
                  </a:extLst>
                </a:gridCol>
                <a:gridCol w="1205756">
                  <a:extLst>
                    <a:ext uri="{9D8B030D-6E8A-4147-A177-3AD203B41FA5}">
                      <a16:colId xmlns:a16="http://schemas.microsoft.com/office/drawing/2014/main" val="4174780738"/>
                    </a:ext>
                  </a:extLst>
                </a:gridCol>
                <a:gridCol w="1478756">
                  <a:extLst>
                    <a:ext uri="{9D8B030D-6E8A-4147-A177-3AD203B41FA5}">
                      <a16:colId xmlns:a16="http://schemas.microsoft.com/office/drawing/2014/main" val="2148476654"/>
                    </a:ext>
                  </a:extLst>
                </a:gridCol>
                <a:gridCol w="887255">
                  <a:extLst>
                    <a:ext uri="{9D8B030D-6E8A-4147-A177-3AD203B41FA5}">
                      <a16:colId xmlns:a16="http://schemas.microsoft.com/office/drawing/2014/main" val="2763593351"/>
                    </a:ext>
                  </a:extLst>
                </a:gridCol>
                <a:gridCol w="1198172">
                  <a:extLst>
                    <a:ext uri="{9D8B030D-6E8A-4147-A177-3AD203B41FA5}">
                      <a16:colId xmlns:a16="http://schemas.microsoft.com/office/drawing/2014/main" val="2874722597"/>
                    </a:ext>
                  </a:extLst>
                </a:gridCol>
                <a:gridCol w="1486340">
                  <a:extLst>
                    <a:ext uri="{9D8B030D-6E8A-4147-A177-3AD203B41FA5}">
                      <a16:colId xmlns:a16="http://schemas.microsoft.com/office/drawing/2014/main" val="3478953988"/>
                    </a:ext>
                  </a:extLst>
                </a:gridCol>
                <a:gridCol w="1160254">
                  <a:extLst>
                    <a:ext uri="{9D8B030D-6E8A-4147-A177-3AD203B41FA5}">
                      <a16:colId xmlns:a16="http://schemas.microsoft.com/office/drawing/2014/main" val="4211034"/>
                    </a:ext>
                  </a:extLst>
                </a:gridCol>
              </a:tblGrid>
              <a:tr h="235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68871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распространённость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983535"/>
                  </a:ext>
                </a:extLst>
              </a:tr>
              <a:tr h="2936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67916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6716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79097F-DBF2-4942-BB90-E09A3E512BA8}"/>
              </a:ext>
            </a:extLst>
          </p:cNvPr>
          <p:cNvSpPr txBox="1"/>
          <p:nvPr/>
        </p:nvSpPr>
        <p:spPr>
          <a:xfrm rot="10800000" flipV="1">
            <a:off x="2783084" y="5195212"/>
            <a:ext cx="788670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смертности не наблюдалось, отмечается увеличение заболеваемости и распространенности в сравнение с прошлым годом.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10263EE-CAF3-4A91-929C-52C1A602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960" y="1132902"/>
            <a:ext cx="3927380" cy="4058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по туберкулезу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29FD3E-79AC-4370-A9A9-05087DEB23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18864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95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26788" y="382105"/>
            <a:ext cx="8387145" cy="44884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выход на инвалидность взрослых в 2023-2024гг.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34025"/>
              </p:ext>
            </p:extLst>
          </p:nvPr>
        </p:nvGraphicFramePr>
        <p:xfrm>
          <a:off x="1919587" y="967104"/>
          <a:ext cx="8401545" cy="462388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34875">
                  <a:extLst>
                    <a:ext uri="{9D8B030D-6E8A-4147-A177-3AD203B41FA5}">
                      <a16:colId xmlns:a16="http://schemas.microsoft.com/office/drawing/2014/main" val="524042208"/>
                    </a:ext>
                  </a:extLst>
                </a:gridCol>
                <a:gridCol w="1128697">
                  <a:extLst>
                    <a:ext uri="{9D8B030D-6E8A-4147-A177-3AD203B41FA5}">
                      <a16:colId xmlns:a16="http://schemas.microsoft.com/office/drawing/2014/main" val="2145390828"/>
                    </a:ext>
                  </a:extLst>
                </a:gridCol>
                <a:gridCol w="877484">
                  <a:extLst>
                    <a:ext uri="{9D8B030D-6E8A-4147-A177-3AD203B41FA5}">
                      <a16:colId xmlns:a16="http://schemas.microsoft.com/office/drawing/2014/main" val="3877529515"/>
                    </a:ext>
                  </a:extLst>
                </a:gridCol>
                <a:gridCol w="752761">
                  <a:extLst>
                    <a:ext uri="{9D8B030D-6E8A-4147-A177-3AD203B41FA5}">
                      <a16:colId xmlns:a16="http://schemas.microsoft.com/office/drawing/2014/main" val="3670645187"/>
                    </a:ext>
                  </a:extLst>
                </a:gridCol>
                <a:gridCol w="664132">
                  <a:extLst>
                    <a:ext uri="{9D8B030D-6E8A-4147-A177-3AD203B41FA5}">
                      <a16:colId xmlns:a16="http://schemas.microsoft.com/office/drawing/2014/main" val="3826288519"/>
                    </a:ext>
                  </a:extLst>
                </a:gridCol>
                <a:gridCol w="1090835">
                  <a:extLst>
                    <a:ext uri="{9D8B030D-6E8A-4147-A177-3AD203B41FA5}">
                      <a16:colId xmlns:a16="http://schemas.microsoft.com/office/drawing/2014/main" val="3523726774"/>
                    </a:ext>
                  </a:extLst>
                </a:gridCol>
                <a:gridCol w="752761">
                  <a:extLst>
                    <a:ext uri="{9D8B030D-6E8A-4147-A177-3AD203B41FA5}">
                      <a16:colId xmlns:a16="http://schemas.microsoft.com/office/drawing/2014/main" val="1485842410"/>
                    </a:ext>
                  </a:extLst>
                </a:gridCol>
              </a:tblGrid>
              <a:tr h="349095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направлено 235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трудсп.возраст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 – 14,5%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ИПР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Переосвидетельствование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59313"/>
                  </a:ext>
                </a:extLst>
              </a:tr>
              <a:tr h="280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906042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травмы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524532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онкологические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873166"/>
                  </a:ext>
                </a:extLst>
              </a:tr>
              <a:tr h="63007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неврологи, из них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ДЦП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020459"/>
                  </a:ext>
                </a:extLst>
              </a:tr>
              <a:tr h="84010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терапия, из них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ОНМК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 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793667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ТХПН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487235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офтальмология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483101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удаление почки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933149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ЛОР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069577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ТБС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047373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-ЖКТ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964557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-ТБГМ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085362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остеартроз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966056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эндопротезирование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18198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Итого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marL="3983" marR="3983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01075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12388" y="5720293"/>
            <a:ext cx="84015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рост первичный выход на инвалидность на 5%, за счет онкологических и травматологических больных.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203067-411D-4E23-9411-E4C7CE736C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4552" y="89605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379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>
            <a:extLst>
              <a:ext uri="{FF2B5EF4-FFF2-40B4-BE49-F238E27FC236}">
                <a16:creationId xmlns:a16="http://schemas.microsoft.com/office/drawing/2014/main" id="{8C545386-DE90-4871-B27F-252BF20B1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36636"/>
            <a:ext cx="612068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702C45-BFC5-40ED-A4E7-5F743798ACB5}"/>
              </a:ext>
            </a:extLst>
          </p:cNvPr>
          <p:cNvSpPr/>
          <p:nvPr/>
        </p:nvSpPr>
        <p:spPr>
          <a:xfrm>
            <a:off x="3719736" y="3679609"/>
            <a:ext cx="6912768" cy="313932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hangingPunct="0"/>
            <a:r>
              <a:rPr lang="ru-RU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«</a:t>
            </a: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Городская поликлиника №21» УЗ г. Алматы функционирует с 2010 года. </a:t>
            </a:r>
          </a:p>
          <a:p>
            <a:pPr algn="ctr" hangingPunct="0"/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Расположена в 4-х этажном здании, общей площадью 2766,2 </a:t>
            </a:r>
            <a:r>
              <a:rPr lang="ru-RU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кв.м</a:t>
            </a: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., имеет полный набор помещений и оснащения для оказания медицинских услуг. Является поликлиникой смешанного типа, на обслуживаемой территории для населения </a:t>
            </a:r>
            <a:r>
              <a:rPr lang="ru-RU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мкр</a:t>
            </a: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. </a:t>
            </a:r>
            <a:r>
              <a:rPr lang="ru-RU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Кокжиек</a:t>
            </a: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, </a:t>
            </a:r>
            <a:r>
              <a:rPr lang="ru-RU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мкр</a:t>
            </a: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. </a:t>
            </a:r>
            <a:r>
              <a:rPr lang="ru-RU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Кемель</a:t>
            </a: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и </a:t>
            </a:r>
            <a:r>
              <a:rPr lang="ru-RU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мкр.Карасу</a:t>
            </a: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. Мощность поликлиники составляет 230 посещений в смену. Поликлиника прошла национальную аккредитацию в ноябре месяце 2021 год,  2 категория. Следующая аккредитация планируется на 4 квартал 2025 года.</a:t>
            </a:r>
          </a:p>
        </p:txBody>
      </p:sp>
    </p:spTree>
    <p:extLst>
      <p:ext uri="{BB962C8B-B14F-4D97-AF65-F5344CB8AC3E}">
        <p14:creationId xmlns:p14="http://schemas.microsoft.com/office/powerpoint/2010/main" val="21412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C5080-EE0B-47C7-B3CC-DF6B62CF3C28}"/>
              </a:ext>
            </a:extLst>
          </p:cNvPr>
          <p:cNvSpPr txBox="1"/>
          <p:nvPr/>
        </p:nvSpPr>
        <p:spPr>
          <a:xfrm>
            <a:off x="3126000" y="447250"/>
            <a:ext cx="6165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выход на инвалидность детей ГП №21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8386A7-2779-4D64-9A1D-371C804DC0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6560" y="26236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21187"/>
              </p:ext>
            </p:extLst>
          </p:nvPr>
        </p:nvGraphicFramePr>
        <p:xfrm>
          <a:off x="1866001" y="1089002"/>
          <a:ext cx="8415000" cy="4347397"/>
        </p:xfrm>
        <a:graphic>
          <a:graphicData uri="http://schemas.openxmlformats.org/drawingml/2006/table">
            <a:tbl>
              <a:tblPr/>
              <a:tblGrid>
                <a:gridCol w="2681704">
                  <a:extLst>
                    <a:ext uri="{9D8B030D-6E8A-4147-A177-3AD203B41FA5}">
                      <a16:colId xmlns:a16="http://schemas.microsoft.com/office/drawing/2014/main" val="3739939448"/>
                    </a:ext>
                  </a:extLst>
                </a:gridCol>
                <a:gridCol w="1202143">
                  <a:extLst>
                    <a:ext uri="{9D8B030D-6E8A-4147-A177-3AD203B41FA5}">
                      <a16:colId xmlns:a16="http://schemas.microsoft.com/office/drawing/2014/main" val="1795422102"/>
                    </a:ext>
                  </a:extLst>
                </a:gridCol>
                <a:gridCol w="1155906">
                  <a:extLst>
                    <a:ext uri="{9D8B030D-6E8A-4147-A177-3AD203B41FA5}">
                      <a16:colId xmlns:a16="http://schemas.microsoft.com/office/drawing/2014/main" val="3359022975"/>
                    </a:ext>
                  </a:extLst>
                </a:gridCol>
                <a:gridCol w="1202143">
                  <a:extLst>
                    <a:ext uri="{9D8B030D-6E8A-4147-A177-3AD203B41FA5}">
                      <a16:colId xmlns:a16="http://schemas.microsoft.com/office/drawing/2014/main" val="3255238204"/>
                    </a:ext>
                  </a:extLst>
                </a:gridCol>
                <a:gridCol w="1017198">
                  <a:extLst>
                    <a:ext uri="{9D8B030D-6E8A-4147-A177-3AD203B41FA5}">
                      <a16:colId xmlns:a16="http://schemas.microsoft.com/office/drawing/2014/main" val="3791439001"/>
                    </a:ext>
                  </a:extLst>
                </a:gridCol>
                <a:gridCol w="1155906">
                  <a:extLst>
                    <a:ext uri="{9D8B030D-6E8A-4147-A177-3AD203B41FA5}">
                      <a16:colId xmlns:a16="http://schemas.microsoft.com/office/drawing/2014/main" val="1765052199"/>
                    </a:ext>
                  </a:extLst>
                </a:gridCol>
              </a:tblGrid>
              <a:tr h="26424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болезней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Состояло на 01.01.2024г.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Определено инвалидность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на "Д" учете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49105"/>
                  </a:ext>
                </a:extLst>
              </a:tr>
              <a:tr h="371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достижению 16 лет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выехавшие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57420"/>
                  </a:ext>
                </a:extLst>
              </a:tr>
              <a:tr h="186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41278"/>
                  </a:ext>
                </a:extLst>
              </a:tr>
              <a:tr h="186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Новообразования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544399"/>
                  </a:ext>
                </a:extLst>
              </a:tr>
              <a:tr h="368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крови и кроветворных органов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81647"/>
                  </a:ext>
                </a:extLst>
              </a:tr>
              <a:tr h="439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эндокринной системы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21178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Психические заболевания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454409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нервной системы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26511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зрения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52348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слуха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58368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кровообращения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416428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423975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пищеварения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448025"/>
                  </a:ext>
                </a:extLst>
              </a:tr>
              <a:tr h="56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костно-мышечной системы и соединительной ткани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87201"/>
                  </a:ext>
                </a:extLst>
              </a:tr>
              <a:tr h="341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42603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52571" y="5455482"/>
            <a:ext cx="842842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инвалидности детей на 1 месте болезни нервной системы, на 2 месте болезни эндокринной системы, на 3 месте болезни органов зрения</a:t>
            </a:r>
          </a:p>
        </p:txBody>
      </p:sp>
    </p:spTree>
    <p:extLst>
      <p:ext uri="{BB962C8B-B14F-4D97-AF65-F5344CB8AC3E}">
        <p14:creationId xmlns:p14="http://schemas.microsoft.com/office/powerpoint/2010/main" val="18152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5BEFF2-AB10-4474-8F14-DBD7DE9F309C}"/>
              </a:ext>
            </a:extLst>
          </p:cNvPr>
          <p:cNvSpPr/>
          <p:nvPr/>
        </p:nvSpPr>
        <p:spPr>
          <a:xfrm>
            <a:off x="1625610" y="197227"/>
            <a:ext cx="9565317" cy="7078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hangingPunct="0"/>
            <a:r>
              <a:rPr lang="ru-RU" sz="2000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  <a:sym typeface="Trebuchet MS"/>
              </a:rPr>
              <a:t>Акушерско-гинекологическая служба</a:t>
            </a:r>
            <a:endParaRPr lang="ru-RU" sz="2000" kern="150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Mangal"/>
              <a:sym typeface="Trebuchet MS"/>
            </a:endParaRPr>
          </a:p>
          <a:p>
            <a:pPr algn="ctr" hangingPunct="0"/>
            <a:r>
              <a:rPr lang="ru-RU" sz="2000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по женской </a:t>
            </a:r>
            <a:r>
              <a:rPr lang="ru-RU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консультации</a:t>
            </a:r>
            <a:r>
              <a:rPr lang="ru-RU" sz="2000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за 2023-2024гг.</a:t>
            </a:r>
            <a:endParaRPr lang="ru-RU" sz="2000" kern="150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Mangal"/>
              <a:sym typeface="Trebuchet MS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23E5CE5-34A1-4699-A577-3CF6153B5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90762"/>
              </p:ext>
            </p:extLst>
          </p:nvPr>
        </p:nvGraphicFramePr>
        <p:xfrm>
          <a:off x="1625610" y="1008274"/>
          <a:ext cx="9572818" cy="4904369"/>
        </p:xfrm>
        <a:graphic>
          <a:graphicData uri="http://schemas.openxmlformats.org/drawingml/2006/table">
            <a:tbl>
              <a:tblPr firstRow="1" firstCol="1" bandRow="1"/>
              <a:tblGrid>
                <a:gridCol w="2963849">
                  <a:extLst>
                    <a:ext uri="{9D8B030D-6E8A-4147-A177-3AD203B41FA5}">
                      <a16:colId xmlns:a16="http://schemas.microsoft.com/office/drawing/2014/main" val="4096659224"/>
                    </a:ext>
                  </a:extLst>
                </a:gridCol>
                <a:gridCol w="2136727">
                  <a:extLst>
                    <a:ext uri="{9D8B030D-6E8A-4147-A177-3AD203B41FA5}">
                      <a16:colId xmlns:a16="http://schemas.microsoft.com/office/drawing/2014/main" val="2189551775"/>
                    </a:ext>
                  </a:extLst>
                </a:gridCol>
                <a:gridCol w="2820718">
                  <a:extLst>
                    <a:ext uri="{9D8B030D-6E8A-4147-A177-3AD203B41FA5}">
                      <a16:colId xmlns:a16="http://schemas.microsoft.com/office/drawing/2014/main" val="1640782577"/>
                    </a:ext>
                  </a:extLst>
                </a:gridCol>
                <a:gridCol w="1651524">
                  <a:extLst>
                    <a:ext uri="{9D8B030D-6E8A-4147-A177-3AD203B41FA5}">
                      <a16:colId xmlns:a16="http://schemas.microsoft.com/office/drawing/2014/main" val="3639444534"/>
                    </a:ext>
                  </a:extLst>
                </a:gridCol>
              </a:tblGrid>
              <a:tr h="3045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381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12мес. 2023 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381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мес.2024года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381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07168"/>
                  </a:ext>
                </a:extLst>
              </a:tr>
              <a:tr h="2287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под наблюдение (всего)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381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381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574479"/>
                  </a:ext>
                </a:extLst>
              </a:tr>
              <a:tr h="3045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 том числе до 12 недель (ранняя явка)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812 -92,4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693-91,7%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90081"/>
                  </a:ext>
                </a:extLst>
              </a:tr>
              <a:tr h="2633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Осмотрены терапевтом поступивших беременных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1001-99,9%</a:t>
                      </a: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755-100%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36292"/>
                  </a:ext>
                </a:extLst>
              </a:tr>
              <a:tr h="24732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до 12 недель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815-</a:t>
                      </a: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693-91,7%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76616"/>
                  </a:ext>
                </a:extLst>
              </a:tr>
              <a:tr h="35213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-22,6 на 1000родов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775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481054"/>
                  </a:ext>
                </a:extLst>
              </a:tr>
              <a:tr h="42823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мертворожденные	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3-3,08 на 1000 родов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4-5,2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01305"/>
                  </a:ext>
                </a:extLst>
              </a:tr>
              <a:tr h="2287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Ранняя неонатальная смертность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2-2,1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1-1,3 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46430"/>
                  </a:ext>
                </a:extLst>
              </a:tr>
              <a:tr h="30456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Родили живыми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947-97,7%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755- 97,1%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62803"/>
                  </a:ext>
                </a:extLst>
              </a:tr>
              <a:tr h="228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преждевременные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22-2,27%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20-2,3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61517"/>
                  </a:ext>
                </a:extLst>
              </a:tr>
              <a:tr h="247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домашние роды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847883"/>
                  </a:ext>
                </a:extLst>
              </a:tr>
              <a:tr h="408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3-0,3%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5-0,6%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20702"/>
                  </a:ext>
                </a:extLst>
              </a:tr>
              <a:tr h="2633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Осмотрены терапевтом закончивших беременность всего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1009-100%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815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81516"/>
                  </a:ext>
                </a:extLst>
              </a:tr>
              <a:tr h="40835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до 12 недель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859-85,1%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713-87,4%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88862"/>
                  </a:ext>
                </a:extLst>
              </a:tr>
              <a:tr h="2287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беременных на конец отчетного периода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475310"/>
                  </a:ext>
                </a:extLst>
              </a:tr>
              <a:tr h="2287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Материнская смертность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4576"/>
                  </a:ext>
                </a:extLst>
              </a:tr>
              <a:tr h="2287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Младенческая смертность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5-5,2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4-5,2</a:t>
                      </a:r>
                    </a:p>
                  </a:txBody>
                  <a:tcPr marL="9655" marR="9655" marT="9655" marB="9655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93594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18110" y="6021288"/>
            <a:ext cx="957281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сравнением с прошлым годом отмечается снижение взятых на учет по беременности на 24,6%, рост случаев мертворожденных на 1 случай. Также отмечается рост подростковой беременности и родов на 2 случая.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D8651-DA93-435F-B612-E21916F24C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58149" y="74642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826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92532" y="547027"/>
            <a:ext cx="4383000" cy="3924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957243" algn="l"/>
                <a:tab pos="2227614" algn="ctr"/>
              </a:tabLst>
              <a:defRPr/>
            </a:pPr>
            <a:r>
              <a:rPr lang="ru-RU" alt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Показатель смертности населения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1504" y="5376102"/>
            <a:ext cx="950505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957243" algn="l"/>
                <a:tab pos="2227614" algn="ctr"/>
              </a:tabLst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Отмечается снижение показателя смертности на 4,5%, в том числе смертности трудоспособного возраста - на 13,2% по сравнению аналогичным периодом 2023 года.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957243" algn="l"/>
                <a:tab pos="2227614" algn="ctr"/>
              </a:tabLst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Отмечается рост смертности по заболеваниям органов пищеварения и нервной системы.                       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341782"/>
              </p:ext>
            </p:extLst>
          </p:nvPr>
        </p:nvGraphicFramePr>
        <p:xfrm>
          <a:off x="1631504" y="1093440"/>
          <a:ext cx="9505056" cy="4056153"/>
        </p:xfrm>
        <a:graphic>
          <a:graphicData uri="http://schemas.openxmlformats.org/drawingml/2006/table">
            <a:tbl>
              <a:tblPr/>
              <a:tblGrid>
                <a:gridCol w="4041342">
                  <a:extLst>
                    <a:ext uri="{9D8B030D-6E8A-4147-A177-3AD203B41FA5}">
                      <a16:colId xmlns:a16="http://schemas.microsoft.com/office/drawing/2014/main" val="3855168173"/>
                    </a:ext>
                  </a:extLst>
                </a:gridCol>
                <a:gridCol w="2731857">
                  <a:extLst>
                    <a:ext uri="{9D8B030D-6E8A-4147-A177-3AD203B41FA5}">
                      <a16:colId xmlns:a16="http://schemas.microsoft.com/office/drawing/2014/main" val="2452742984"/>
                    </a:ext>
                  </a:extLst>
                </a:gridCol>
                <a:gridCol w="2731857">
                  <a:extLst>
                    <a:ext uri="{9D8B030D-6E8A-4147-A177-3AD203B41FA5}">
                      <a16:colId xmlns:a16="http://schemas.microsoft.com/office/drawing/2014/main" val="2550530720"/>
                    </a:ext>
                  </a:extLst>
                </a:gridCol>
              </a:tblGrid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770020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умерших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198-463,4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189-440,3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768217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- трудоспособного возраста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53-26,8%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46-24,3%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060115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-Взрослое население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189-95,5%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183-96,8%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833720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9-4,5%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6-3,2%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313646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Младенческая смертность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752780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дому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95-222,3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103-239,9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568517"/>
                  </a:ext>
                </a:extLst>
              </a:tr>
              <a:tr h="323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системы кровообращения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50-117,0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32-74,5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988338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21-49,1на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18-41,9на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614828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Онкологические заболевания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22-51,2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11-25,6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455017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пищеварения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25-58,5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26-60,5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905462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нервной системы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30-70,2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67-56,1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018102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 эндокринной системы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12-28,0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3-6,9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171499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4-9,3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1-2,3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434564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Травмы, отравления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5-11,7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5-11,6на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436182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25-58,5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26-60,5 на 100тыс.нас.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36749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00EB44-DCA6-4674-BD37-AF07E893DF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08568" y="184558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811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43472" y="533763"/>
            <a:ext cx="9937105" cy="3770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4048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Trebuchet MS"/>
              </a:rPr>
              <a:t>Результат профилактических осмотров населения по итогам 2024 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9521" y="5534337"/>
            <a:ext cx="79650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048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Trebuchet MS"/>
              </a:rPr>
              <a:t>Охват профилактическим 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Trebuchet MS"/>
              </a:rPr>
              <a:t>скрининговым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Trebuchet MS"/>
              </a:rPr>
              <a:t> осмотром населения от плана составил – 100% по итогам 2024 года.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8060F4-1705-42B8-AAE9-37498FB8FC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52427" y="44624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934"/>
              </p:ext>
            </p:extLst>
          </p:nvPr>
        </p:nvGraphicFramePr>
        <p:xfrm>
          <a:off x="1343470" y="1062053"/>
          <a:ext cx="9937105" cy="4275000"/>
        </p:xfrm>
        <a:graphic>
          <a:graphicData uri="http://schemas.openxmlformats.org/drawingml/2006/table">
            <a:tbl>
              <a:tblPr/>
              <a:tblGrid>
                <a:gridCol w="37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9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98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0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46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8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0500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95C3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2023г.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2024г.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 (болезни системы кровообращения)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Сахарный диабет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Глаукома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 молочный железы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 шейки матки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 прямой и толстой кишки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7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832513-92E8-4E1F-B9AF-040BFF2EA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15210" y="5373217"/>
            <a:ext cx="8361575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2023 годом выполнения календарных прививок остается на том же уровне,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выполнены планы значимых прививок как, АКДС1, рев. КПК, Пневмо1.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приостановили ревакцинации БЦЖ по приказу МЗ РК.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1E60B-BFFB-453F-9A0A-ABF2DE6594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15210" y="687237"/>
            <a:ext cx="8361575" cy="450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Иммунопрофилактика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E57F89-DBC0-4054-B8B7-AA130B6B06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560" y="18864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27606"/>
              </p:ext>
            </p:extLst>
          </p:nvPr>
        </p:nvGraphicFramePr>
        <p:xfrm>
          <a:off x="1915212" y="1346925"/>
          <a:ext cx="8361575" cy="3871076"/>
        </p:xfrm>
        <a:graphic>
          <a:graphicData uri="http://schemas.openxmlformats.org/drawingml/2006/table">
            <a:tbl>
              <a:tblPr/>
              <a:tblGrid>
                <a:gridCol w="419350">
                  <a:extLst>
                    <a:ext uri="{9D8B030D-6E8A-4147-A177-3AD203B41FA5}">
                      <a16:colId xmlns:a16="http://schemas.microsoft.com/office/drawing/2014/main" val="3691141165"/>
                    </a:ext>
                  </a:extLst>
                </a:gridCol>
                <a:gridCol w="2084039">
                  <a:extLst>
                    <a:ext uri="{9D8B030D-6E8A-4147-A177-3AD203B41FA5}">
                      <a16:colId xmlns:a16="http://schemas.microsoft.com/office/drawing/2014/main" val="2342654696"/>
                    </a:ext>
                  </a:extLst>
                </a:gridCol>
                <a:gridCol w="1219926">
                  <a:extLst>
                    <a:ext uri="{9D8B030D-6E8A-4147-A177-3AD203B41FA5}">
                      <a16:colId xmlns:a16="http://schemas.microsoft.com/office/drawing/2014/main" val="3692366513"/>
                    </a:ext>
                  </a:extLst>
                </a:gridCol>
                <a:gridCol w="1156388">
                  <a:extLst>
                    <a:ext uri="{9D8B030D-6E8A-4147-A177-3AD203B41FA5}">
                      <a16:colId xmlns:a16="http://schemas.microsoft.com/office/drawing/2014/main" val="2159320746"/>
                    </a:ext>
                  </a:extLst>
                </a:gridCol>
                <a:gridCol w="470180">
                  <a:extLst>
                    <a:ext uri="{9D8B030D-6E8A-4147-A177-3AD203B41FA5}">
                      <a16:colId xmlns:a16="http://schemas.microsoft.com/office/drawing/2014/main" val="2699629200"/>
                    </a:ext>
                  </a:extLst>
                </a:gridCol>
                <a:gridCol w="1550323">
                  <a:extLst>
                    <a:ext uri="{9D8B030D-6E8A-4147-A177-3AD203B41FA5}">
                      <a16:colId xmlns:a16="http://schemas.microsoft.com/office/drawing/2014/main" val="3842226201"/>
                    </a:ext>
                  </a:extLst>
                </a:gridCol>
                <a:gridCol w="940359">
                  <a:extLst>
                    <a:ext uri="{9D8B030D-6E8A-4147-A177-3AD203B41FA5}">
                      <a16:colId xmlns:a16="http://schemas.microsoft.com/office/drawing/2014/main" val="1327000394"/>
                    </a:ext>
                  </a:extLst>
                </a:gridCol>
                <a:gridCol w="521010">
                  <a:extLst>
                    <a:ext uri="{9D8B030D-6E8A-4147-A177-3AD203B41FA5}">
                      <a16:colId xmlns:a16="http://schemas.microsoft.com/office/drawing/2014/main" val="3687647782"/>
                    </a:ext>
                  </a:extLst>
                </a:gridCol>
              </a:tblGrid>
              <a:tr h="42101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вакцины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план за 2023 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за 2024 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план за 202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за 2024 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71867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АКДС 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323726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АКДС 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629829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АКДС 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008088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АКДС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54379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КПК 1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094096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КПК 6 лет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651018"/>
                  </a:ext>
                </a:extLst>
              </a:tr>
              <a:tr h="2095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АДС 6 лет (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бустрикс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 нет вакцин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397708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АДСМ 16 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59213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АДСМ 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0907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Пневмо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73903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Пневмо 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06628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Пневмо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78976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ВГА 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15861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ВГА 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330420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675506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Туберкулин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4666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4538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4537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449655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k-KZ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3" marR="55083" marT="76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16577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" marR="4590" marT="45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52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2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733B66A-5A3D-B840-0468-16CF8BEE82B4}"/>
              </a:ext>
            </a:extLst>
          </p:cNvPr>
          <p:cNvSpPr txBox="1"/>
          <p:nvPr/>
        </p:nvSpPr>
        <p:spPr>
          <a:xfrm>
            <a:off x="3290400" y="692435"/>
            <a:ext cx="561119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обеспечение в рамках АЛО</a:t>
            </a:r>
          </a:p>
        </p:txBody>
      </p:sp>
      <p:sp>
        <p:nvSpPr>
          <p:cNvPr id="14" name="Номер слайда 118">
            <a:extLst>
              <a:ext uri="{FF2B5EF4-FFF2-40B4-BE49-F238E27FC236}">
                <a16:creationId xmlns:a16="http://schemas.microsoft.com/office/drawing/2014/main" id="{44763EB5-5E99-DDD8-1D02-A5DEA5FAA06D}"/>
              </a:ext>
            </a:extLst>
          </p:cNvPr>
          <p:cNvSpPr txBox="1">
            <a:spLocks/>
          </p:cNvSpPr>
          <p:nvPr/>
        </p:nvSpPr>
        <p:spPr>
          <a:xfrm>
            <a:off x="10363229" y="399935"/>
            <a:ext cx="268331" cy="227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2600" b="0" i="0" kern="1200">
                <a:solidFill>
                  <a:srgbClr val="3A53A4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31">
              <a:lnSpc>
                <a:spcPts val="1856"/>
              </a:lnSpc>
            </a:pPr>
            <a:r>
              <a:rPr lang="ru-RU" sz="1572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4DABA92-0785-E442-E9D1-0C85EAD7D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91732"/>
              </p:ext>
            </p:extLst>
          </p:nvPr>
        </p:nvGraphicFramePr>
        <p:xfrm>
          <a:off x="1774276" y="1382762"/>
          <a:ext cx="8643449" cy="3930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204">
                  <a:extLst>
                    <a:ext uri="{9D8B030D-6E8A-4147-A177-3AD203B41FA5}">
                      <a16:colId xmlns:a16="http://schemas.microsoft.com/office/drawing/2014/main" val="640979217"/>
                    </a:ext>
                  </a:extLst>
                </a:gridCol>
                <a:gridCol w="2351361">
                  <a:extLst>
                    <a:ext uri="{9D8B030D-6E8A-4147-A177-3AD203B41FA5}">
                      <a16:colId xmlns:a16="http://schemas.microsoft.com/office/drawing/2014/main" val="498105713"/>
                    </a:ext>
                  </a:extLst>
                </a:gridCol>
                <a:gridCol w="1495953">
                  <a:extLst>
                    <a:ext uri="{9D8B030D-6E8A-4147-A177-3AD203B41FA5}">
                      <a16:colId xmlns:a16="http://schemas.microsoft.com/office/drawing/2014/main" val="4021158176"/>
                    </a:ext>
                  </a:extLst>
                </a:gridCol>
                <a:gridCol w="1461977">
                  <a:extLst>
                    <a:ext uri="{9D8B030D-6E8A-4147-A177-3AD203B41FA5}">
                      <a16:colId xmlns:a16="http://schemas.microsoft.com/office/drawing/2014/main" val="1452811297"/>
                    </a:ext>
                  </a:extLst>
                </a:gridCol>
                <a:gridCol w="1887230">
                  <a:extLst>
                    <a:ext uri="{9D8B030D-6E8A-4147-A177-3AD203B41FA5}">
                      <a16:colId xmlns:a16="http://schemas.microsoft.com/office/drawing/2014/main" val="1074639684"/>
                    </a:ext>
                  </a:extLst>
                </a:gridCol>
                <a:gridCol w="1036724">
                  <a:extLst>
                    <a:ext uri="{9D8B030D-6E8A-4147-A177-3AD203B41FA5}">
                      <a16:colId xmlns:a16="http://schemas.microsoft.com/office/drawing/2014/main" val="2530629169"/>
                    </a:ext>
                  </a:extLst>
                </a:gridCol>
              </a:tblGrid>
              <a:tr h="5420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МЕДИЦИНСКОГО ТОВАРА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428472"/>
                  </a:ext>
                </a:extLst>
              </a:tr>
              <a:tr h="1179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kk-KZ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Примичание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973042"/>
                  </a:ext>
                </a:extLst>
              </a:tr>
              <a:tr h="4416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kk-K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kk-KZ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ДОГОВОРУ БЕЗВОЗМЕЗДНОЙ ПОСТАВКИ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algn="l"/>
                      <a:endParaRPr lang="x-none" sz="18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982759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kk-KZ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Остаток на начало</a:t>
                      </a:r>
                      <a:endParaRPr lang="x-non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kk-KZ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Приход</a:t>
                      </a:r>
                      <a:endParaRPr lang="x-non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347 703 990,42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429 976 340,83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+82 272 350,41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kk-KZ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</a:t>
                      </a:r>
                      <a:endParaRPr lang="x-non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339 978 874,42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428 273 059,83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+88 294 185,41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572169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kk-KZ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Остаток</a:t>
                      </a:r>
                      <a:r>
                        <a:rPr lang="kk-KZ" sz="14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конец</a:t>
                      </a:r>
                      <a:endParaRPr lang="x-none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7 725 116,00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1 703 281,0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-6 021 835,0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85198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733B66A-5A3D-B840-0468-16CF8BEE82B4}"/>
              </a:ext>
            </a:extLst>
          </p:cNvPr>
          <p:cNvSpPr txBox="1"/>
          <p:nvPr/>
        </p:nvSpPr>
        <p:spPr>
          <a:xfrm>
            <a:off x="1774275" y="5313606"/>
            <a:ext cx="864344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k-KZ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сравнительным данным за 2023-2024 годы обеспечение пациентов увеличилось на 36%.</a:t>
            </a:r>
          </a:p>
          <a:p>
            <a:pPr algn="ctr"/>
            <a:endParaRPr lang="kk-KZ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8EEBDB-1F68-487E-BEC4-A84AD34CCE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0536" y="107435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43386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18">
            <a:extLst>
              <a:ext uri="{FF2B5EF4-FFF2-40B4-BE49-F238E27FC236}">
                <a16:creationId xmlns:a16="http://schemas.microsoft.com/office/drawing/2014/main" id="{44763EB5-5E99-DDD8-1D02-A5DEA5FAA06D}"/>
              </a:ext>
            </a:extLst>
          </p:cNvPr>
          <p:cNvSpPr txBox="1">
            <a:spLocks/>
          </p:cNvSpPr>
          <p:nvPr/>
        </p:nvSpPr>
        <p:spPr>
          <a:xfrm>
            <a:off x="10363229" y="399935"/>
            <a:ext cx="268331" cy="227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2600" b="0" i="0" kern="1200">
                <a:solidFill>
                  <a:srgbClr val="3A53A4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31">
              <a:lnSpc>
                <a:spcPts val="1856"/>
              </a:lnSpc>
            </a:pPr>
            <a:r>
              <a:rPr lang="ru-RU" sz="1572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33B66A-5A3D-B840-0468-16CF8BEE82B4}"/>
              </a:ext>
            </a:extLst>
          </p:cNvPr>
          <p:cNvSpPr txBox="1"/>
          <p:nvPr/>
        </p:nvSpPr>
        <p:spPr>
          <a:xfrm>
            <a:off x="3573256" y="605675"/>
            <a:ext cx="50400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spc="-6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остатков на 01.01.2025г. по аптеке </a:t>
            </a:r>
            <a:endParaRPr lang="ru-RU" sz="2000" b="1" i="1" spc="-6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4DABA92-0785-E442-E9D1-0C85EAD7D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3116"/>
              </p:ext>
            </p:extLst>
          </p:nvPr>
        </p:nvGraphicFramePr>
        <p:xfrm>
          <a:off x="2045378" y="1219720"/>
          <a:ext cx="8100623" cy="3678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623">
                  <a:extLst>
                    <a:ext uri="{9D8B030D-6E8A-4147-A177-3AD203B41FA5}">
                      <a16:colId xmlns:a16="http://schemas.microsoft.com/office/drawing/2014/main" val="640979217"/>
                    </a:ext>
                  </a:extLst>
                </a:gridCol>
                <a:gridCol w="2671921">
                  <a:extLst>
                    <a:ext uri="{9D8B030D-6E8A-4147-A177-3AD203B41FA5}">
                      <a16:colId xmlns:a16="http://schemas.microsoft.com/office/drawing/2014/main" val="498105713"/>
                    </a:ext>
                  </a:extLst>
                </a:gridCol>
                <a:gridCol w="1734802">
                  <a:extLst>
                    <a:ext uri="{9D8B030D-6E8A-4147-A177-3AD203B41FA5}">
                      <a16:colId xmlns:a16="http://schemas.microsoft.com/office/drawing/2014/main" val="4021158176"/>
                    </a:ext>
                  </a:extLst>
                </a:gridCol>
                <a:gridCol w="1695401">
                  <a:extLst>
                    <a:ext uri="{9D8B030D-6E8A-4147-A177-3AD203B41FA5}">
                      <a16:colId xmlns:a16="http://schemas.microsoft.com/office/drawing/2014/main" val="1452811297"/>
                    </a:ext>
                  </a:extLst>
                </a:gridCol>
                <a:gridCol w="1727876">
                  <a:extLst>
                    <a:ext uri="{9D8B030D-6E8A-4147-A177-3AD203B41FA5}">
                      <a16:colId xmlns:a16="http://schemas.microsoft.com/office/drawing/2014/main" val="1074639684"/>
                    </a:ext>
                  </a:extLst>
                </a:gridCol>
              </a:tblGrid>
              <a:tr h="2687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МЕДИЦИНСКОГО ТОВАРА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428472"/>
                  </a:ext>
                </a:extLst>
              </a:tr>
              <a:tr h="1004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начало </a:t>
                      </a:r>
                    </a:p>
                    <a:p>
                      <a:pPr algn="ctr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</a:t>
                      </a: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начало </a:t>
                      </a:r>
                    </a:p>
                    <a:p>
                      <a:pPr algn="ctr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973042"/>
                  </a:ext>
                </a:extLst>
              </a:tr>
              <a:tr h="375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Лекарственные средства</a:t>
                      </a:r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3 709 222,46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2 768 499,49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-940 722,97</a:t>
                      </a:r>
                      <a:endParaRPr lang="x-none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982759"/>
                  </a:ext>
                </a:extLst>
              </a:tr>
              <a:tr h="375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Медицинские изделия</a:t>
                      </a:r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12 854 866,56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14 102 758,89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+1 247 892,33</a:t>
                      </a:r>
                      <a:endParaRPr lang="x-none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703491"/>
                  </a:ext>
                </a:extLst>
              </a:tr>
              <a:tr h="902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Дезинфицирующие средства</a:t>
                      </a:r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2 967 615,44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2 269 148,0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-698 467,44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028046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Стоматологические расходники</a:t>
                      </a:r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409 314,0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397 451,0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-369 573,00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749163"/>
                  </a:ext>
                </a:extLst>
              </a:tr>
              <a:tr h="268717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kk-KZ" sz="15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941 018,46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19 537 857,38</a:t>
                      </a:r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90029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733B66A-5A3D-B840-0468-16CF8BEE82B4}"/>
              </a:ext>
            </a:extLst>
          </p:cNvPr>
          <p:cNvSpPr txBox="1"/>
          <p:nvPr/>
        </p:nvSpPr>
        <p:spPr>
          <a:xfrm>
            <a:off x="2045378" y="5035327"/>
            <a:ext cx="8068148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spc="-6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анализа отмечается уменьшение переходящих остатков на начало года до - 37,6 %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81B187-5D09-4A38-801B-4ED7DF142C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8528" y="22073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026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5090" y="421619"/>
            <a:ext cx="842493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Деятельность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стационарозамещающих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за 12 месяцев 202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960478"/>
              </p:ext>
            </p:extLst>
          </p:nvPr>
        </p:nvGraphicFramePr>
        <p:xfrm>
          <a:off x="2045090" y="1244386"/>
          <a:ext cx="3065880" cy="442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30154782"/>
              </p:ext>
            </p:extLst>
          </p:nvPr>
        </p:nvGraphicFramePr>
        <p:xfrm>
          <a:off x="5388589" y="485964"/>
          <a:ext cx="4608512" cy="504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337A05-AC82-45DE-9836-75EC7BC9E294}"/>
              </a:ext>
            </a:extLst>
          </p:cNvPr>
          <p:cNvSpPr txBox="1"/>
          <p:nvPr/>
        </p:nvSpPr>
        <p:spPr>
          <a:xfrm>
            <a:off x="2045090" y="5756620"/>
            <a:ext cx="842493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пролеченных в СЗТ меньше чем 202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по причине уменьшения финансирования СЗТ и увеличения тарифов КЗГ. Всего пролечены 961 пациентов, из них 3 этап реабилитации - 96 пациентов,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амб.хирургия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1376402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E922BA-063D-4A59-9833-937CAAB58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47319"/>
              </p:ext>
            </p:extLst>
          </p:nvPr>
        </p:nvGraphicFramePr>
        <p:xfrm>
          <a:off x="1817231" y="1025512"/>
          <a:ext cx="4534781" cy="44936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0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Письменные на имя главного врача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МЗ РК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УОЗ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г.Алматы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41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Еотиниш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Акимат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г.Алматы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Опен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Алматы),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Жетысуский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Акимат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8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ФОМС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(1406,Колдау)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1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Устные обращения в Службу ПП и ВА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Благодарности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DBCFA2-960B-4F7F-8BBC-3EC6783A55EE}"/>
              </a:ext>
            </a:extLst>
          </p:cNvPr>
          <p:cNvSpPr txBox="1"/>
          <p:nvPr/>
        </p:nvSpPr>
        <p:spPr>
          <a:xfrm>
            <a:off x="1849252" y="476672"/>
            <a:ext cx="951216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обращений пациентов за 12 месяцев 2024 года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482F47C-0306-4FD0-9801-93F27F619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37660"/>
              </p:ext>
            </p:extLst>
          </p:nvPr>
        </p:nvGraphicFramePr>
        <p:xfrm>
          <a:off x="6516618" y="-13084"/>
          <a:ext cx="484480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6AE25ED-7BE7-451A-9CD9-C8582D625968}"/>
              </a:ext>
            </a:extLst>
          </p:cNvPr>
          <p:cNvSpPr txBox="1"/>
          <p:nvPr/>
        </p:nvSpPr>
        <p:spPr>
          <a:xfrm>
            <a:off x="1849252" y="5664893"/>
            <a:ext cx="466736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Отмечается увеличение обращений населения в письменной и устной форме в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СППиВЭ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сравнении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2023 годом на 25,5% что доказывает усиленную работу СПП.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Увеличилось число благодарностей на 65,3%, 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считая благодарности уменьшение обращений на 36,3%</a:t>
            </a:r>
          </a:p>
        </p:txBody>
      </p:sp>
    </p:spTree>
    <p:extLst>
      <p:ext uri="{BB962C8B-B14F-4D97-AF65-F5344CB8AC3E}">
        <p14:creationId xmlns:p14="http://schemas.microsoft.com/office/powerpoint/2010/main" val="68435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лужба поддержки пациента и внутреннего аудита"/>
          <p:cNvSpPr txBox="1"/>
          <p:nvPr/>
        </p:nvSpPr>
        <p:spPr>
          <a:xfrm>
            <a:off x="2055037" y="465564"/>
            <a:ext cx="6934269" cy="41549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4289" rIns="34289">
            <a:spAutoFit/>
          </a:bodyPr>
          <a:lstStyle>
            <a:lvl1pPr algn="ctr">
              <a:defRPr sz="2400" b="1">
                <a:solidFill>
                  <a:srgbClr val="383838"/>
                </a:solidFill>
                <a:latin typeface="+mn-lt"/>
                <a:ea typeface="+mn-ea"/>
                <a:cs typeface="+mn-cs"/>
                <a:sym typeface="PT Sans"/>
              </a:defRPr>
            </a:lvl1pPr>
          </a:lstStyle>
          <a:p>
            <a:pPr defTabSz="457200" hangingPunct="0"/>
            <a:r>
              <a:rPr lang="ru-RU" sz="21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обращения  </a:t>
            </a:r>
            <a:endParaRPr sz="21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4"/>
          <p:cNvGraphicFramePr/>
          <p:nvPr>
            <p:extLst>
              <p:ext uri="{D42A27DB-BD31-4B8C-83A1-F6EECF244321}">
                <p14:modId xmlns:p14="http://schemas.microsoft.com/office/powerpoint/2010/main" val="4016124924"/>
              </p:ext>
            </p:extLst>
          </p:nvPr>
        </p:nvGraphicFramePr>
        <p:xfrm>
          <a:off x="1354047" y="1196752"/>
          <a:ext cx="8336251" cy="4683865"/>
        </p:xfrm>
        <a:graphic>
          <a:graphicData uri="http://schemas.openxmlformats.org/drawingml/2006/table">
            <a:tbl>
              <a:tblPr firstCol="1">
                <a:tableStyleId>{EB344D84-9AFB-497E-A393-DC336BA19D2E}</a:tableStyleId>
              </a:tblPr>
              <a:tblGrid>
                <a:gridCol w="5067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5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PT Sans"/>
                        </a:defRPr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обращении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202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3г.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202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4г.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5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PT Sans"/>
                        </a:defRPr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удовлетворенности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качеством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медицинской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помощи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82,4%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81,1%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Всего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зарегистрировано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обращений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296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251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В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том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числе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: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устные</a:t>
                      </a:r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в отдел</a:t>
                      </a:r>
                      <a:r>
                        <a:rPr lang="kk-KZ" sz="1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СПП </a:t>
                      </a:r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(решен здесь и сейчас)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184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123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П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исьменные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112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128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9"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Обоснованные</a:t>
                      </a:r>
                      <a:endParaRPr lang="kk-KZ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0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0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641"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kk-KZ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Необоснованные</a:t>
                      </a:r>
                      <a:endParaRPr lang="kk-KZ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296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251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869"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Всего рассмотрено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296 (100%)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251 (100%)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9"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Некачественное оказание медицинской помощи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8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282"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Вопросы касательно прикрепления к медицинской организации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18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14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920550"/>
                  </a:ext>
                </a:extLst>
              </a:tr>
              <a:tr h="531282"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По поводу выдачи лекарственных средств в рамках ГОБМП и в системе ОСМС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3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977692"/>
                  </a:ext>
                </a:extLst>
              </a:tr>
              <a:tr h="457218"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Нарушение медицинской этики и деонтологии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551"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Прочие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79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107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920233"/>
                  </a:ext>
                </a:extLst>
              </a:tr>
              <a:tr h="247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Влияние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на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дифференцированную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оплату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или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СКПН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Наложение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дисциплинарных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мер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0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6AFFD3-E266-4D2F-99E0-C9B48A766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568" y="173064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07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65D1C103-F8BC-4C60-B3EE-9DC1F7A4A4FD}"/>
              </a:ext>
            </a:extLst>
          </p:cNvPr>
          <p:cNvSpPr/>
          <p:nvPr/>
        </p:nvSpPr>
        <p:spPr>
          <a:xfrm>
            <a:off x="832124" y="3284078"/>
            <a:ext cx="4534856" cy="599884"/>
          </a:xfrm>
          <a:prstGeom prst="roundRect">
            <a:avLst/>
          </a:prstGeom>
          <a:solidFill>
            <a:srgbClr val="DCEFEB">
              <a:lumMod val="75000"/>
            </a:srgbClr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С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овершенствование  материально-технической базы поликлиники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82A138-090D-4ADF-8312-6CA0C6CD986A}"/>
              </a:ext>
            </a:extLst>
          </p:cNvPr>
          <p:cNvSpPr/>
          <p:nvPr/>
        </p:nvSpPr>
        <p:spPr>
          <a:xfrm>
            <a:off x="1613651" y="116633"/>
            <a:ext cx="2971800" cy="6014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ЦЕЛЬ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7" name="Скругленный прямоугольник 14">
            <a:extLst>
              <a:ext uri="{FF2B5EF4-FFF2-40B4-BE49-F238E27FC236}">
                <a16:creationId xmlns:a16="http://schemas.microsoft.com/office/drawing/2014/main" id="{29A9DDD6-CF9E-4F8B-B772-B4FA5D1C7D4D}"/>
              </a:ext>
            </a:extLst>
          </p:cNvPr>
          <p:cNvSpPr/>
          <p:nvPr/>
        </p:nvSpPr>
        <p:spPr>
          <a:xfrm>
            <a:off x="832123" y="796510"/>
            <a:ext cx="4579988" cy="12376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У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лучшение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основных показателей здоровья населения, поэтапное приближение к международным стандартам</a:t>
            </a:r>
          </a:p>
        </p:txBody>
      </p:sp>
      <p:sp>
        <p:nvSpPr>
          <p:cNvPr id="8" name="Скругленный прямоугольник 15">
            <a:extLst>
              <a:ext uri="{FF2B5EF4-FFF2-40B4-BE49-F238E27FC236}">
                <a16:creationId xmlns:a16="http://schemas.microsoft.com/office/drawing/2014/main" id="{581DCFEC-F4E2-447A-96C8-AF2FE9DB32EC}"/>
              </a:ext>
            </a:extLst>
          </p:cNvPr>
          <p:cNvSpPr/>
          <p:nvPr/>
        </p:nvSpPr>
        <p:spPr>
          <a:xfrm>
            <a:off x="7154909" y="4395700"/>
            <a:ext cx="4579989" cy="1109063"/>
          </a:xfrm>
          <a:prstGeom prst="roundRect">
            <a:avLst/>
          </a:prstGeom>
          <a:solidFill>
            <a:srgbClr val="DCEFEB">
              <a:lumMod val="90000"/>
            </a:srgbClr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Улучшение демографической ситуации, постоянный мониторинг прикрепленного населения из группы риска</a:t>
            </a:r>
          </a:p>
        </p:txBody>
      </p:sp>
      <p:sp>
        <p:nvSpPr>
          <p:cNvPr id="9" name="Скругленный прямоугольник 16">
            <a:extLst>
              <a:ext uri="{FF2B5EF4-FFF2-40B4-BE49-F238E27FC236}">
                <a16:creationId xmlns:a16="http://schemas.microsoft.com/office/drawing/2014/main" id="{87608DC3-F484-4CA4-9DD1-CB99D7B4F2AF}"/>
              </a:ext>
            </a:extLst>
          </p:cNvPr>
          <p:cNvSpPr/>
          <p:nvPr/>
        </p:nvSpPr>
        <p:spPr>
          <a:xfrm>
            <a:off x="805923" y="3907501"/>
            <a:ext cx="4534856" cy="599884"/>
          </a:xfrm>
          <a:prstGeom prst="roundRect">
            <a:avLst/>
          </a:prstGeom>
          <a:solidFill>
            <a:srgbClr val="DCEFEB">
              <a:lumMod val="75000"/>
            </a:srgbClr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latin typeface="Cambria" panose="02040503050406030204" pitchFamily="18" charset="0"/>
                <a:sym typeface="Trebuchet MS"/>
              </a:rPr>
              <a:t>Е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sym typeface="Trebuchet MS"/>
              </a:rPr>
              <a:t>жегодное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sym typeface="Trebuchet MS"/>
              </a:rPr>
              <a:t> снижение уровня социально значимых заболеваний</a:t>
            </a:r>
          </a:p>
        </p:txBody>
      </p:sp>
      <p:sp>
        <p:nvSpPr>
          <p:cNvPr id="10" name="Скругленный прямоугольник 17">
            <a:extLst>
              <a:ext uri="{FF2B5EF4-FFF2-40B4-BE49-F238E27FC236}">
                <a16:creationId xmlns:a16="http://schemas.microsoft.com/office/drawing/2014/main" id="{568DF40A-0359-444B-9704-D57827E516E2}"/>
              </a:ext>
            </a:extLst>
          </p:cNvPr>
          <p:cNvSpPr/>
          <p:nvPr/>
        </p:nvSpPr>
        <p:spPr>
          <a:xfrm>
            <a:off x="7155551" y="3284077"/>
            <a:ext cx="4579989" cy="1111622"/>
          </a:xfrm>
          <a:prstGeom prst="roundRect">
            <a:avLst/>
          </a:prstGeom>
          <a:solidFill>
            <a:srgbClr val="DCEFEB">
              <a:lumMod val="75000"/>
            </a:srgbClr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С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овершенствование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обеспечение населения лекарственными препаратами в рамках АЛО в системе ГОБМП и  ОСМС</a:t>
            </a:r>
          </a:p>
        </p:txBody>
      </p:sp>
      <p:sp>
        <p:nvSpPr>
          <p:cNvPr id="11" name="Блок-схема: процесс 10">
            <a:extLst>
              <a:ext uri="{FF2B5EF4-FFF2-40B4-BE49-F238E27FC236}">
                <a16:creationId xmlns:a16="http://schemas.microsoft.com/office/drawing/2014/main" id="{A9AF452A-D2A9-4E9E-9252-65E0430F1869}"/>
              </a:ext>
            </a:extLst>
          </p:cNvPr>
          <p:cNvSpPr/>
          <p:nvPr/>
        </p:nvSpPr>
        <p:spPr>
          <a:xfrm>
            <a:off x="4585451" y="2424914"/>
            <a:ext cx="3143250" cy="720863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ЗАДАЧИ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12" name="Скругленный прямоугольник 19">
            <a:extLst>
              <a:ext uri="{FF2B5EF4-FFF2-40B4-BE49-F238E27FC236}">
                <a16:creationId xmlns:a16="http://schemas.microsoft.com/office/drawing/2014/main" id="{E4826A6D-96E6-45FA-819D-8B8BEA32231C}"/>
              </a:ext>
            </a:extLst>
          </p:cNvPr>
          <p:cNvSpPr/>
          <p:nvPr/>
        </p:nvSpPr>
        <p:spPr>
          <a:xfrm>
            <a:off x="832123" y="4542280"/>
            <a:ext cx="4534857" cy="962483"/>
          </a:xfrm>
          <a:prstGeom prst="roundRect">
            <a:avLst/>
          </a:prstGeom>
          <a:solidFill>
            <a:srgbClr val="DCEFEB">
              <a:lumMod val="90000"/>
            </a:srgbClr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Обеспечение гарантированного объема бесплатной  медицинской помощи, также  в системе ОСМС прикрепленному населению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3C51EB7-6E9C-46F0-94AD-494A3BBCAE71}"/>
              </a:ext>
            </a:extLst>
          </p:cNvPr>
          <p:cNvSpPr/>
          <p:nvPr/>
        </p:nvSpPr>
        <p:spPr>
          <a:xfrm>
            <a:off x="7959003" y="116634"/>
            <a:ext cx="2971800" cy="6029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МИССИЯ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14" name="Скругленный прямоугольник 21">
            <a:extLst>
              <a:ext uri="{FF2B5EF4-FFF2-40B4-BE49-F238E27FC236}">
                <a16:creationId xmlns:a16="http://schemas.microsoft.com/office/drawing/2014/main" id="{9DB43A9B-30C2-4110-9376-AF69DC588C5D}"/>
              </a:ext>
            </a:extLst>
          </p:cNvPr>
          <p:cNvSpPr/>
          <p:nvPr/>
        </p:nvSpPr>
        <p:spPr>
          <a:xfrm>
            <a:off x="7155551" y="796510"/>
            <a:ext cx="4579989" cy="12376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Оказание высококачественной медицинской помощи, наиболее отвечающей потребностям пациента, на основе современно  диагностических, лечебно-профилактических и медико-социальных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29211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9D983DD-6EF2-4B89-BF69-DB76715A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57" y="275842"/>
            <a:ext cx="1793075" cy="497798"/>
          </a:xfrm>
          <a:solidFill>
            <a:schemeClr val="accent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C5E4C55-E1BC-48A5-803B-AB33D8690543}"/>
              </a:ext>
            </a:extLst>
          </p:cNvPr>
          <p:cNvSpPr txBox="1">
            <a:spLocks/>
          </p:cNvSpPr>
          <p:nvPr/>
        </p:nvSpPr>
        <p:spPr>
          <a:xfrm>
            <a:off x="331255" y="1052736"/>
            <a:ext cx="11477295" cy="5308239"/>
          </a:xfrm>
          <a:prstGeom prst="rect">
            <a:avLst/>
          </a:prstGeom>
          <a:solidFill>
            <a:sysClr val="window" lastClr="FFFFFF"/>
          </a:solidFill>
          <a:ln w="12700" cap="rnd" cmpd="sng" algn="ctr">
            <a:solidFill>
              <a:srgbClr val="14967C">
                <a:hueMod val="94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индикатору КР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руководителя  достижение составило – </a:t>
            </a:r>
            <a:r>
              <a:rPr lang="kk-KZ" sz="1600" b="1" dirty="0">
                <a:solidFill>
                  <a:srgbClr val="002060"/>
                </a:solidFill>
                <a:highlight>
                  <a:srgbClr val="66FF9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93,3</a:t>
            </a: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повышения квалификации сотрудников выполнен на 100%.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сравнении с аналогичным периодом отмечается снижение первичной заболеваемости на 25,9%. </a:t>
            </a:r>
            <a:endParaRPr kumimoji="0" lang="kk-KZ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66FF99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Отмечается рост заболеваемости по БСК в сравнением с прошлым годом на 25,5% за счет ОИМ и стенокардии и АГ.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итогам 2024 года показатель онкологической заболеваемости снизился на 11,6%, смертность снизился на 45,4%, также отмечается снижение показателя ВДЛ ЗН 3-4 стадии.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Отмечается рост заболеваемости на 30% и распространенности туберкулеза на 8,3% в сравнении с прошлым годом.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Trebuchet MS"/>
              </a:rPr>
              <a:t>По итогам 2024 года – 52 детей были охвачены реабилитацией – 45,6% (2023г. – 35,8%).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Trebuchet MS"/>
              </a:rPr>
              <a:t>По инвалидам 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тмечается рост первичный выход на инвалидность на 5%, за счет онкологических и травматологических больных.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акушерско-гинекологической службе в сравнении с прошлым годом отмечается рост случаев мертворожденных на 1 случай, рост подростковой беременности и родов на 2 случая.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сравнении с аналогичным периодом по показателю смертности населения отмечается снижение на 4,5%, смертности трудоспособного возраста на - 13,2%.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итогам 2024 года охват профилактическим и скрининговым осмотром населения от плана составил – 100%.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сравнении с аналогичным периодом обеспечение пациентов лекарствами в рамках АЛО увеличилось на 36%, отмечается снижение переходящих остатков на 37,6 %.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66FF99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D48839-C004-44AD-B175-A70B38614F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4552" y="18864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459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90731-5D24-48C7-A8E7-F7C79AA2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524" y="1123789"/>
            <a:ext cx="8770952" cy="7965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Центра Амбулаторной хирургии в 2024 году</a:t>
            </a:r>
            <a:endParaRPr lang="x-none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0524" y="5741851"/>
            <a:ext cx="87709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MSTT31c9b8"/>
              </a:rPr>
              <a:t>В связи с получением лицензии в 2024 году на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MSTT31c9b8"/>
              </a:rPr>
              <a:t>стационарзамещающую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MSTT31c9b8"/>
              </a:rPr>
              <a:t> помощь по хирургии. </a:t>
            </a:r>
            <a:endParaRPr lang="x-none" dirty="0">
              <a:latin typeface="MSTT31c9b8"/>
              <a:ea typeface="Calibri" panose="020F0502020204030204" pitchFamily="34" charset="0"/>
              <a:cs typeface="MSTT31c9b8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894F0F-D60D-4DFB-9B60-F8AFC8E7DE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4552" y="18864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44295C-D382-4A34-A339-EC368691F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24" y="2466044"/>
            <a:ext cx="4385476" cy="308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246F7D-56A1-45E1-BC33-48740DB074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00" y="2466045"/>
            <a:ext cx="4160476" cy="3083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475AF4CB-E699-4527-AF39-ACBC051C5B8B}"/>
              </a:ext>
            </a:extLst>
          </p:cNvPr>
          <p:cNvSpPr/>
          <p:nvPr/>
        </p:nvSpPr>
        <p:spPr>
          <a:xfrm>
            <a:off x="3768262" y="1978834"/>
            <a:ext cx="270000" cy="428689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99B880D1-1458-47EF-898E-69D2F90AFCC0}"/>
              </a:ext>
            </a:extLst>
          </p:cNvPr>
          <p:cNvSpPr/>
          <p:nvPr/>
        </p:nvSpPr>
        <p:spPr>
          <a:xfrm>
            <a:off x="8266238" y="1978834"/>
            <a:ext cx="270000" cy="428689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94D672-01FC-4220-8D07-763FAAFC74D3}"/>
              </a:ext>
            </a:extLst>
          </p:cNvPr>
          <p:cNvSpPr txBox="1"/>
          <p:nvPr/>
        </p:nvSpPr>
        <p:spPr>
          <a:xfrm>
            <a:off x="4942051" y="438475"/>
            <a:ext cx="2307897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Достижение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3448" y="933905"/>
            <a:ext cx="4445103" cy="540000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кафедрами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D52D3-A450-4393-B102-C59FDA4707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4552" y="352469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B1AEE0-C4EB-42CF-94B3-6C3712EB3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48" y="1854000"/>
            <a:ext cx="2835000" cy="3465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2C7A7D-030D-494E-A551-763B450CE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23" y="1943998"/>
            <a:ext cx="2835000" cy="3285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6A4149-3B85-4B5A-BC7C-AE6A2CB32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02" y="1944000"/>
            <a:ext cx="2834999" cy="328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95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484784"/>
            <a:ext cx="417646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528174"/>
            <a:ext cx="4083918" cy="4637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A290731-5D24-48C7-A8E7-F7C79AA2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08" y="404664"/>
            <a:ext cx="8974726" cy="796523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2024 году в здании КГП на ПХВ «Городская поликлиника №21»</a:t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капитальный ремонт</a:t>
            </a:r>
            <a:endParaRPr lang="x-none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A290731-5D24-48C7-A8E7-F7C79AA2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8" y="764705"/>
            <a:ext cx="8424935" cy="796523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по принципу шаговой доступности открыт филиал ГП №21 семейно-врачебная амбулатория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Кемел</a:t>
            </a:r>
            <a:endParaRPr lang="x-none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69" y="1844824"/>
            <a:ext cx="676875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B899F2-84FC-48F4-ACF7-1DB21B686EC7}"/>
              </a:ext>
            </a:extLst>
          </p:cNvPr>
          <p:cNvSpPr/>
          <p:nvPr/>
        </p:nvSpPr>
        <p:spPr>
          <a:xfrm>
            <a:off x="4115780" y="1196752"/>
            <a:ext cx="4248472" cy="4616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аппараты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A35340-DBA7-4116-B073-58CE6D30793F}"/>
              </a:ext>
            </a:extLst>
          </p:cNvPr>
          <p:cNvSpPr/>
          <p:nvPr/>
        </p:nvSpPr>
        <p:spPr>
          <a:xfrm>
            <a:off x="2279576" y="2029510"/>
            <a:ext cx="367240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BARK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VibroLUNG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0624AC-0C36-43F2-87FF-CF316F1B3AA6}"/>
              </a:ext>
            </a:extLst>
          </p:cNvPr>
          <p:cNvSpPr/>
          <p:nvPr/>
        </p:nvSpPr>
        <p:spPr>
          <a:xfrm>
            <a:off x="6532922" y="2029509"/>
            <a:ext cx="367240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 Аппарат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Mindray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N7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CE2AB5-1733-4B28-B0B6-B9E3101F9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706267"/>
            <a:ext cx="3672408" cy="32961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85EE2C-253F-4804-B4C4-39DF97F81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708921"/>
            <a:ext cx="3672408" cy="329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>
            <a:extLst>
              <a:ext uri="{FF2B5EF4-FFF2-40B4-BE49-F238E27FC236}">
                <a16:creationId xmlns:a16="http://schemas.microsoft.com/office/drawing/2014/main" id="{52273C4F-327D-46ED-95C6-AF785ED6D0A5}"/>
              </a:ext>
            </a:extLst>
          </p:cNvPr>
          <p:cNvSpPr txBox="1">
            <a:spLocks/>
          </p:cNvSpPr>
          <p:nvPr/>
        </p:nvSpPr>
        <p:spPr>
          <a:xfrm>
            <a:off x="3935760" y="332656"/>
            <a:ext cx="4349799" cy="536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2025 год! </a:t>
            </a:r>
            <a:endParaRPr kumimoji="0" lang="ru-KZ" sz="28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34" y="2146424"/>
            <a:ext cx="2631356" cy="29489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79707" y="5510869"/>
            <a:ext cx="332165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развития  сотрудничество с кафедрами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КРМУ,КазМУ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B1AEE0-C4EB-42CF-94B3-6C3712EB3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781" y="2146424"/>
            <a:ext cx="1440160" cy="14586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2C7A7D-030D-494E-A551-763B450CE93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234" y="3551919"/>
            <a:ext cx="1690601" cy="19589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6A4149-3B85-4B5A-BC7C-AE6A2CB323A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226384"/>
            <a:ext cx="1313657" cy="14586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844" y="1104978"/>
            <a:ext cx="3436348" cy="232402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87844" y="3429000"/>
            <a:ext cx="34363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аккредитацию в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квартале 2025 года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844" y="4231325"/>
            <a:ext cx="3436348" cy="222148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387844" y="6452809"/>
            <a:ext cx="343634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кабинета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плазмафереза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2169" y="5095371"/>
            <a:ext cx="2635921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Сенсорной кабинет</a:t>
            </a:r>
          </a:p>
          <a:p>
            <a:pPr algn="ctr"/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31000" y="1236070"/>
            <a:ext cx="3330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2025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48500" y="1944000"/>
            <a:ext cx="76950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 индикаторов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индикаторов ДКПН;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недопущению штрафных санкций и снятия по линейной шкале;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ежемесячному освоению финансовых средств на 2025 год;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повышению квалификации сотрудников на 2025 год;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плановых мероприятий по профилактике и скрининговым исследованиям;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иммунопрофилактике – ежемесячный мониторинг и своевременная регистрация модуле вакцинации.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1C70E7-CBDE-43B2-8FDA-2D8293A969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2544" y="260648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97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BEF0ED-DE8F-4001-AA3E-18E0DFD2C1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1000" y="2484000"/>
            <a:ext cx="6750000" cy="945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SzTx/>
              <a:buNone/>
              <a:defRPr sz="6600" b="0">
                <a:solidFill>
                  <a:schemeClr val="accent1">
                    <a:satOff val="-8701"/>
                    <a:lumOff val="-10901"/>
                  </a:schemeClr>
                </a:solidFill>
                <a:latin typeface="+mn-lt"/>
                <a:ea typeface="+mn-ea"/>
                <a:cs typeface="+mn-cs"/>
                <a:sym typeface="PT Sans"/>
              </a:defRPr>
            </a:lvl1pPr>
          </a:lstStyle>
          <a:p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38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D4AB3-A817-4473-9754-96F2A0F28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0" y="188641"/>
            <a:ext cx="11161240" cy="648072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</p:spTree>
    <p:extLst>
      <p:ext uri="{BB962C8B-B14F-4D97-AF65-F5344CB8AC3E}">
        <p14:creationId xmlns:p14="http://schemas.microsoft.com/office/powerpoint/2010/main" val="11488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BDC7EEE-2DE1-4CDB-9B47-F022FF826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989605"/>
              </p:ext>
            </p:extLst>
          </p:nvPr>
        </p:nvGraphicFramePr>
        <p:xfrm>
          <a:off x="6624013" y="422917"/>
          <a:ext cx="3668924" cy="317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9FCD508-1A73-48F4-B484-AAD00BDF9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813916"/>
              </p:ext>
            </p:extLst>
          </p:nvPr>
        </p:nvGraphicFramePr>
        <p:xfrm>
          <a:off x="6383864" y="3212976"/>
          <a:ext cx="3915000" cy="351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D382428-0459-4695-A81E-6D83D1618F87}"/>
              </a:ext>
            </a:extLst>
          </p:cNvPr>
          <p:cNvSpPr txBox="1"/>
          <p:nvPr/>
        </p:nvSpPr>
        <p:spPr>
          <a:xfrm>
            <a:off x="1776025" y="561615"/>
            <a:ext cx="3599610" cy="504753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пункту 2 статьи 123 Кодекса организации ПМСП осуществляют работу по следующим принципам: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семейный принцип обслуживания;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территориальная доступность ПМСП.</a:t>
            </a: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31.12.2024г.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–  43116 человек,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 взрослое - 27 050,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подростки–2226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детское население -13840, ЖФВ-10891  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участков – 31,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 ВОП – 24участков ( 77,4 %), терапевтических – 1 участка (4,2%), педиатрические -  6 (19,3%)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BFFF9A84-936A-4828-B5D0-FD7FE2328587}"/>
              </a:ext>
            </a:extLst>
          </p:cNvPr>
          <p:cNvSpPr/>
          <p:nvPr/>
        </p:nvSpPr>
        <p:spPr>
          <a:xfrm>
            <a:off x="3333514" y="2008830"/>
            <a:ext cx="484632" cy="495000"/>
          </a:xfrm>
          <a:prstGeom prst="downArrow">
            <a:avLst/>
          </a:prstGeom>
          <a:solidFill>
            <a:srgbClr val="98389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8B3CEB2-9748-407E-B2B3-730EBC8471F7}"/>
              </a:ext>
            </a:extLst>
          </p:cNvPr>
          <p:cNvSpPr/>
          <p:nvPr/>
        </p:nvSpPr>
        <p:spPr>
          <a:xfrm>
            <a:off x="3333514" y="3955365"/>
            <a:ext cx="484632" cy="495000"/>
          </a:xfrm>
          <a:prstGeom prst="downArrow">
            <a:avLst/>
          </a:prstGeom>
          <a:solidFill>
            <a:srgbClr val="98389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279653-5E8B-4B60-A0A1-89DD37C067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92544" y="269115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239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902468" y="281517"/>
            <a:ext cx="10315056" cy="8402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 выполнение индикатора KPI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– 93,3%.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достигнут 1 индикатор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(младенческой смертности на дому)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019583-825E-41A3-AAEC-BB03E0A63D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0576" y="116632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902468" y="1387834"/>
            <a:ext cx="10315056" cy="49398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Анамнез:</a:t>
            </a:r>
          </a:p>
          <a:p>
            <a:pPr algn="ctr"/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Мамедовой С.А. (ИИН: 240515651855), родилась от 1 беременности, 1 родов. Течение беременности физиологическое. Роды путем кесарева сечения, закричала сразу. Выписана на 3 сутки жизни. На 3 сутки сделан патронаж участковым врачом, состояние ребенка удовлетворительное. Даны рекомендации по уходу и вскармливанию. 19.06.2024 года осмотр участкового врача </a:t>
            </a:r>
            <a:r>
              <a:rPr lang="ru-RU" sz="1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Мамутовой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Р.К., диагноз: Доброкачественная гипертензия. Назначена консультация невропатолога, УЗИ головного мозга. 01.06.2024 года консультация хирурга, заключение: здорова. НСГ от 21.06.2024г. Заключение: </a:t>
            </a:r>
            <a:r>
              <a:rPr lang="ru-RU" sz="1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Эхоструктурных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изменений не выявлено. Гемодинамические показатели в пределах возрастных нормативных значений. </a:t>
            </a:r>
          </a:p>
          <a:p>
            <a:pPr algn="ctr"/>
            <a:endPara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до наступления беременности не посещала поликлинику, не была на приеме врача, не проходила </a:t>
            </a:r>
            <a:r>
              <a:rPr lang="ru-RU" sz="1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прегравидарную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подготовку. Прикреплена к ГП №21 в октябре 2023 года. Сразу встала на учет по беременности. Ранее проживала в </a:t>
            </a:r>
            <a:r>
              <a:rPr lang="ru-RU" sz="1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Алматинской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Антенатальное наблюдение беременной проводилось согласно Клинического протокола «Ведение физиологической беременности».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послеродовом периоде наблюдение ребенка участковым врачом проводилось согласно Клиническому протоколу по ИВБДВ Наблюдение за детьми до 1 года.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медицинском вскрытии не выявлено каких либо патологических изменений, которые могли привести к смерти ребенка. Выставлен диагноз Синдром внезапной смерти. Возможно высокая температура в бане явилась причиной развития сердечно сосудистой и дыхательной недостаточности, которая привела к летальному исходу.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  не предотвратима.</a:t>
            </a:r>
          </a:p>
        </p:txBody>
      </p:sp>
    </p:spTree>
    <p:extLst>
      <p:ext uri="{BB962C8B-B14F-4D97-AF65-F5344CB8AC3E}">
        <p14:creationId xmlns:p14="http://schemas.microsoft.com/office/powerpoint/2010/main" val="39119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6C08B-83A9-4383-9477-5DE617618F19}"/>
              </a:ext>
            </a:extLst>
          </p:cNvPr>
          <p:cNvSpPr/>
          <p:nvPr/>
        </p:nvSpPr>
        <p:spPr>
          <a:xfrm>
            <a:off x="1776000" y="1445136"/>
            <a:ext cx="61650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потенциал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85652E-2BDC-47A4-88F1-7AD82FED26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2504" y="332656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AB0E443-69AB-4502-95EA-7FB1C1BA5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041"/>
              </p:ext>
            </p:extLst>
          </p:nvPr>
        </p:nvGraphicFramePr>
        <p:xfrm>
          <a:off x="1776000" y="1906801"/>
          <a:ext cx="6165000" cy="2776039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170000">
                  <a:extLst>
                    <a:ext uri="{9D8B030D-6E8A-4147-A177-3AD203B41FA5}">
                      <a16:colId xmlns:a16="http://schemas.microsoft.com/office/drawing/2014/main" val="1677944248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76736290"/>
                    </a:ext>
                  </a:extLst>
                </a:gridCol>
                <a:gridCol w="1127057">
                  <a:extLst>
                    <a:ext uri="{9D8B030D-6E8A-4147-A177-3AD203B41FA5}">
                      <a16:colId xmlns:a16="http://schemas.microsoft.com/office/drawing/2014/main" val="1484788701"/>
                    </a:ext>
                  </a:extLst>
                </a:gridCol>
                <a:gridCol w="1011447">
                  <a:extLst>
                    <a:ext uri="{9D8B030D-6E8A-4147-A177-3AD203B41FA5}">
                      <a16:colId xmlns:a16="http://schemas.microsoft.com/office/drawing/2014/main" val="188816698"/>
                    </a:ext>
                  </a:extLst>
                </a:gridCol>
                <a:gridCol w="1821496">
                  <a:extLst>
                    <a:ext uri="{9D8B030D-6E8A-4147-A177-3AD203B41FA5}">
                      <a16:colId xmlns:a16="http://schemas.microsoft.com/office/drawing/2014/main" val="1841205711"/>
                    </a:ext>
                  </a:extLst>
                </a:gridCol>
              </a:tblGrid>
              <a:tr h="471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Шт.ед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фак.занято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физ.лицо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023154"/>
                  </a:ext>
                </a:extLst>
              </a:tr>
              <a:tr h="459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75,3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(2023г. 84,6%)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288823"/>
                  </a:ext>
                </a:extLst>
              </a:tr>
              <a:tr h="45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201,75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136,75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(2023г.73,1%)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841743"/>
                  </a:ext>
                </a:extLst>
              </a:tr>
              <a:tr h="49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(2023 г. 94,4%)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186212"/>
                  </a:ext>
                </a:extLst>
              </a:tr>
              <a:tr h="45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(2023г.-73,0%)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68019"/>
                  </a:ext>
                </a:extLst>
              </a:tr>
              <a:tr h="45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264,75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(2023г.77,2%)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26403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1EEC878-845E-4E9A-A0AD-BA5B0BD7C09F}"/>
              </a:ext>
            </a:extLst>
          </p:cNvPr>
          <p:cNvSpPr/>
          <p:nvPr/>
        </p:nvSpPr>
        <p:spPr>
          <a:xfrm>
            <a:off x="1776000" y="4682840"/>
            <a:ext cx="6165000" cy="5878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kk-KZ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2024 год всего укомплектованность сотрудниками снизилась на 5,8% </a:t>
            </a:r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kk-KZ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сравнении с 2023 годом.</a:t>
            </a:r>
          </a:p>
        </p:txBody>
      </p:sp>
      <p:graphicFrame>
        <p:nvGraphicFramePr>
          <p:cNvPr id="12" name="Объект 5">
            <a:extLst>
              <a:ext uri="{FF2B5EF4-FFF2-40B4-BE49-F238E27FC236}">
                <a16:creationId xmlns:a16="http://schemas.microsoft.com/office/drawing/2014/main" id="{1B4B39E3-54F0-4E1D-AA22-7D44F2001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817385"/>
              </p:ext>
            </p:extLst>
          </p:nvPr>
        </p:nvGraphicFramePr>
        <p:xfrm>
          <a:off x="7982971" y="1663526"/>
          <a:ext cx="2475000" cy="369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18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FB894A-5D7A-4979-A88A-92C8A6C30237}"/>
              </a:ext>
            </a:extLst>
          </p:cNvPr>
          <p:cNvSpPr/>
          <p:nvPr/>
        </p:nvSpPr>
        <p:spPr>
          <a:xfrm>
            <a:off x="4070478" y="1169889"/>
            <a:ext cx="4051045" cy="40011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повышения квалификации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77250" y="4374872"/>
            <a:ext cx="835875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повышения квалификации сотрудников выполнен на 100%.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C68781-8429-4D5B-B716-6B7118F803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08568" y="116632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57C1E51-33DE-42F0-B631-EAF0B99F3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81860"/>
              </p:ext>
            </p:extLst>
          </p:nvPr>
        </p:nvGraphicFramePr>
        <p:xfrm>
          <a:off x="1862240" y="1785559"/>
          <a:ext cx="8358750" cy="23737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36381">
                  <a:extLst>
                    <a:ext uri="{9D8B030D-6E8A-4147-A177-3AD203B41FA5}">
                      <a16:colId xmlns:a16="http://schemas.microsoft.com/office/drawing/2014/main" val="3777068562"/>
                    </a:ext>
                  </a:extLst>
                </a:gridCol>
                <a:gridCol w="2063611">
                  <a:extLst>
                    <a:ext uri="{9D8B030D-6E8A-4147-A177-3AD203B41FA5}">
                      <a16:colId xmlns:a16="http://schemas.microsoft.com/office/drawing/2014/main" val="2658315888"/>
                    </a:ext>
                  </a:extLst>
                </a:gridCol>
                <a:gridCol w="2407546">
                  <a:extLst>
                    <a:ext uri="{9D8B030D-6E8A-4147-A177-3AD203B41FA5}">
                      <a16:colId xmlns:a16="http://schemas.microsoft.com/office/drawing/2014/main" val="3800193266"/>
                    </a:ext>
                  </a:extLst>
                </a:gridCol>
                <a:gridCol w="2251212">
                  <a:extLst>
                    <a:ext uri="{9D8B030D-6E8A-4147-A177-3AD203B41FA5}">
                      <a16:colId xmlns:a16="http://schemas.microsoft.com/office/drawing/2014/main" val="1071725473"/>
                    </a:ext>
                  </a:extLst>
                </a:gridCol>
              </a:tblGrid>
              <a:tr h="663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807227"/>
                  </a:ext>
                </a:extLst>
              </a:tr>
              <a:tr h="855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56175"/>
                  </a:ext>
                </a:extLst>
              </a:tr>
              <a:tr h="855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</a:t>
                      </a:r>
                      <a:endParaRPr lang="ru-RU" sz="15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12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A94742-ABA4-47AE-B0C5-3EF8A288F24C}"/>
              </a:ext>
            </a:extLst>
          </p:cNvPr>
          <p:cNvSpPr/>
          <p:nvPr/>
        </p:nvSpPr>
        <p:spPr>
          <a:xfrm>
            <a:off x="5087888" y="961866"/>
            <a:ext cx="282966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Текучесть кадров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7AA19ED-C483-4E20-8488-4577EDFD89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016727"/>
              </p:ext>
            </p:extLst>
          </p:nvPr>
        </p:nvGraphicFramePr>
        <p:xfrm>
          <a:off x="1881487" y="1757804"/>
          <a:ext cx="8431876" cy="390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63551" y="5867828"/>
            <a:ext cx="81879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увеличение текучести кадров на 26,8% в сравнении с 2023 годом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ECDEEF-A11B-4F8A-8169-805EEBE0C7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0576" y="116632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96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7*452"/>
  <p:tag name="TABLE_ENDDRAG_RECT" val="26*77*637*452"/>
</p:tagLst>
</file>

<file path=ppt/theme/theme1.xml><?xml version="1.0" encoding="utf-8"?>
<a:theme xmlns:a="http://schemas.openxmlformats.org/drawingml/2006/main" name="raznocvetnie-treugolniki-po-uglam-wid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Аспект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Аспект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raznocvetnie-treugolniki-po-uglam-wide</Template>
  <TotalTime>13651</TotalTime>
  <Words>3443</Words>
  <Application>Microsoft Office PowerPoint</Application>
  <PresentationFormat>Широкоэкранный</PresentationFormat>
  <Paragraphs>1085</Paragraphs>
  <Slides>38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1" baseType="lpstr">
      <vt:lpstr>Arial</vt:lpstr>
      <vt:lpstr>Calibri</vt:lpstr>
      <vt:lpstr>Calibri Light</vt:lpstr>
      <vt:lpstr>Cambria</vt:lpstr>
      <vt:lpstr>Georgia</vt:lpstr>
      <vt:lpstr>Microsoft Sans Serif</vt:lpstr>
      <vt:lpstr>MSTT31c9b8</vt:lpstr>
      <vt:lpstr>Times New Roman</vt:lpstr>
      <vt:lpstr>Trebuchet MS</vt:lpstr>
      <vt:lpstr>Tw Cen MT</vt:lpstr>
      <vt:lpstr>Wingdings</vt:lpstr>
      <vt:lpstr>Wingdings 3</vt:lpstr>
      <vt:lpstr>raznocvetnie-treugolniki-po-uglam-wide</vt:lpstr>
      <vt:lpstr>Итоги деятельности   КГП на ПХВ «Городская поликлиника №21» Управления Общественного здоровья города Алматы за  2024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За 2024 год выполнение индикатора KPI составило – 93,3%. Не достигнут 1 индикатор  (младенческой смертности на дому)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Заболеваемость по туберкулезу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Иммунопрофилактика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Открытие Центра Амбулаторной хирургии в 2024 году</vt:lpstr>
      <vt:lpstr>Сотрудничество с кафедрами</vt:lpstr>
      <vt:lpstr>С 2024 году в здании КГП на ПХВ «Городская поликлиника №21» проводится капитальный ремонт</vt:lpstr>
      <vt:lpstr>В 2024 году по принципу шаговой доступности открыт филиал ГП №21 семейно-врачебная амбулатория Кемел</vt:lpstr>
      <vt:lpstr>Презентация PowerPoint</vt:lpstr>
      <vt:lpstr>Презентация PowerPoint</vt:lpstr>
      <vt:lpstr>Презентация PowerPoint</vt:lpstr>
      <vt:lpstr>БЛАГОДАРЮ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Konai</cp:lastModifiedBy>
  <cp:revision>739</cp:revision>
  <cp:lastPrinted>2025-02-11T05:35:24Z</cp:lastPrinted>
  <dcterms:created xsi:type="dcterms:W3CDTF">2020-06-20T14:12:20Z</dcterms:created>
  <dcterms:modified xsi:type="dcterms:W3CDTF">2025-04-25T09:26:56Z</dcterms:modified>
</cp:coreProperties>
</file>