
<file path=[Content_Types].xml><?xml version="1.0" encoding="utf-8"?>
<Types xmlns="http://schemas.openxmlformats.org/package/2006/content-types">
  <Default Extension="emf" ContentType="image/x-emf"/>
  <Default Extension="enc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0" r:id="rId1"/>
  </p:sldMasterIdLst>
  <p:notesMasterIdLst>
    <p:notesMasterId r:id="rId39"/>
  </p:notesMasterIdLst>
  <p:handoutMasterIdLst>
    <p:handoutMasterId r:id="rId40"/>
  </p:handoutMasterIdLst>
  <p:sldIdLst>
    <p:sldId id="260" r:id="rId2"/>
    <p:sldId id="528" r:id="rId3"/>
    <p:sldId id="416" r:id="rId4"/>
    <p:sldId id="430" r:id="rId5"/>
    <p:sldId id="428" r:id="rId6"/>
    <p:sldId id="437" r:id="rId7"/>
    <p:sldId id="485" r:id="rId8"/>
    <p:sldId id="441" r:id="rId9"/>
    <p:sldId id="448" r:id="rId10"/>
    <p:sldId id="443" r:id="rId11"/>
    <p:sldId id="463" r:id="rId12"/>
    <p:sldId id="465" r:id="rId13"/>
    <p:sldId id="477" r:id="rId14"/>
    <p:sldId id="478" r:id="rId15"/>
    <p:sldId id="410" r:id="rId16"/>
    <p:sldId id="290" r:id="rId17"/>
    <p:sldId id="541" r:id="rId18"/>
    <p:sldId id="467" r:id="rId19"/>
    <p:sldId id="532" r:id="rId20"/>
    <p:sldId id="295" r:id="rId21"/>
    <p:sldId id="517" r:id="rId22"/>
    <p:sldId id="487" r:id="rId23"/>
    <p:sldId id="493" r:id="rId24"/>
    <p:sldId id="544" r:id="rId25"/>
    <p:sldId id="453" r:id="rId26"/>
    <p:sldId id="455" r:id="rId27"/>
    <p:sldId id="482" r:id="rId28"/>
    <p:sldId id="505" r:id="rId29"/>
    <p:sldId id="481" r:id="rId30"/>
    <p:sldId id="503" r:id="rId31"/>
    <p:sldId id="479" r:id="rId32"/>
    <p:sldId id="445" r:id="rId33"/>
    <p:sldId id="509" r:id="rId34"/>
    <p:sldId id="519" r:id="rId35"/>
    <p:sldId id="306" r:id="rId36"/>
    <p:sldId id="539" r:id="rId37"/>
    <p:sldId id="308" r:id="rId3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на Нуржановна" initials="ДН" lastIdx="2" clrIdx="0">
    <p:extLst>
      <p:ext uri="{19B8F6BF-5375-455C-9EA6-DF929625EA0E}">
        <p15:presenceInfo xmlns:p15="http://schemas.microsoft.com/office/powerpoint/2012/main" userId="Дина Нуржа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66FFFF"/>
    <a:srgbClr val="37921E"/>
    <a:srgbClr val="A3271D"/>
    <a:srgbClr val="99CCFF"/>
    <a:srgbClr val="66FF99"/>
    <a:srgbClr val="F7511D"/>
    <a:srgbClr val="0000FF"/>
    <a:srgbClr val="FDD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4664" autoAdjust="0"/>
  </p:normalViewPr>
  <p:slideViewPr>
    <p:cSldViewPr showGuides="1">
      <p:cViewPr varScale="1">
        <p:scale>
          <a:sx n="85" d="100"/>
          <a:sy n="85" d="100"/>
        </p:scale>
        <p:origin x="120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30718954248367E-3"/>
          <c:y val="6.7052379620206881E-2"/>
          <c:w val="0.95976382488479262"/>
          <c:h val="0.65815737952085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1B7-4381-9566-59D9A5531603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1B7-4381-9566-59D9A5531603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1B7-4381-9566-59D9A5531603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1B7-4381-9566-59D9A5531603}"/>
              </c:ext>
            </c:extLst>
          </c:dPt>
          <c:dLbls>
            <c:dLbl>
              <c:idx val="0"/>
              <c:layout>
                <c:manualLayout>
                  <c:x val="-0.17653677208903754"/>
                  <c:y val="3.670293446958780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B7-4381-9566-59D9A5531603}"/>
                </c:ext>
              </c:extLst>
            </c:dLbl>
            <c:dLbl>
              <c:idx val="1"/>
              <c:layout>
                <c:manualLayout>
                  <c:x val="3.1153548015712445E-2"/>
                  <c:y val="-0.21621614804847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B7-4381-9566-59D9A5531603}"/>
                </c:ext>
              </c:extLst>
            </c:dLbl>
            <c:dLbl>
              <c:idx val="2"/>
              <c:layout>
                <c:manualLayout>
                  <c:x val="0.15922924541364172"/>
                  <c:y val="-0.152152104182259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B7-4381-9566-59D9A5531603}"/>
                </c:ext>
              </c:extLst>
            </c:dLbl>
            <c:dLbl>
              <c:idx val="3"/>
              <c:layout>
                <c:manualLayout>
                  <c:x val="0.17307526675395837"/>
                  <c:y val="7.2072049349491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B7-4381-9566-59D9A5531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spc="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Взрослые</c:v>
                </c:pt>
                <c:pt idx="1">
                  <c:v>Подростки </c:v>
                </c:pt>
                <c:pt idx="2">
                  <c:v>Детское население</c:v>
                </c:pt>
                <c:pt idx="3">
                  <c:v>ЖФВ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26392</c:v>
                </c:pt>
                <c:pt idx="1">
                  <c:v>2127</c:v>
                </c:pt>
                <c:pt idx="2">
                  <c:v>14435</c:v>
                </c:pt>
                <c:pt idx="3">
                  <c:v>11010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F-4BB7-BC7E-0215A2EE2F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1432950191571"/>
          <c:y val="0.13913758897142342"/>
          <c:w val="0.78604272030651345"/>
          <c:h val="0.6687665883355007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Посещение на 1 жителя в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40-47F8-ACC0-A18A94CA6C8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40-47F8-ACC0-A18A94CA6C8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40-47F8-ACC0-A18A94CA6C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40-47F8-ACC0-A18A94CA6C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E40-47F8-ACC0-A18A94CA6C8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5.9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40-47F8-ACC0-A18A94CA6C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225728"/>
        <c:axId val="159227264"/>
        <c:axId val="0"/>
      </c:bar3DChart>
      <c:catAx>
        <c:axId val="1592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9227264"/>
        <c:crosses val="autoZero"/>
        <c:auto val="1"/>
        <c:lblAlgn val="ctr"/>
        <c:lblOffset val="100"/>
        <c:noMultiLvlLbl val="0"/>
      </c:catAx>
      <c:valAx>
        <c:axId val="159227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922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59770114942531"/>
          <c:y val="0.89476641201597684"/>
          <c:w val="0.66222758620689659"/>
          <c:h val="7.4194025373009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укомплектованность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3-46B0-97B4-BDCCB63F64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укомплектованность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73-46B0-97B4-BDCCB63F64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0405872"/>
        <c:axId val="680405216"/>
      </c:barChart>
      <c:catAx>
        <c:axId val="68040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0405216"/>
        <c:crosses val="autoZero"/>
        <c:auto val="1"/>
        <c:lblAlgn val="ctr"/>
        <c:lblOffset val="100"/>
        <c:noMultiLvlLbl val="0"/>
      </c:catAx>
      <c:valAx>
        <c:axId val="68040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040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37979094076655E-2"/>
          <c:y val="2.1738037307380373E-2"/>
          <c:w val="0.96413021424263889"/>
          <c:h val="0.79241070559610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CE4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22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B-4D27-98D7-AD50C90777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B-4D27-98D7-AD50C9077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434527968"/>
        <c:axId val="434528952"/>
      </c:barChart>
      <c:catAx>
        <c:axId val="4345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4528952"/>
        <c:crosses val="autoZero"/>
        <c:auto val="1"/>
        <c:lblAlgn val="ctr"/>
        <c:lblOffset val="100"/>
        <c:noMultiLvlLbl val="0"/>
      </c:catAx>
      <c:valAx>
        <c:axId val="434528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527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Заболеваемость </a:t>
            </a:r>
          </a:p>
        </c:rich>
      </c:tx>
      <c:layout>
        <c:manualLayout>
          <c:xMode val="edge"/>
          <c:yMode val="edge"/>
          <c:x val="0.34219669515669515"/>
          <c:y val="2.9158174749334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01903007980358E-2"/>
          <c:y val="0.19395194185731396"/>
          <c:w val="0.95204112952731723"/>
          <c:h val="0.66732275172393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Лист1!$B$94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7042363558434775E-2"/>
                  <c:y val="-6.487496404260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7C-45AC-BC40-9C658FE9FC7B}"/>
                </c:ext>
              </c:extLst>
            </c:dLbl>
            <c:dLbl>
              <c:idx val="2"/>
              <c:layout>
                <c:manualLayout>
                  <c:x val="-1.7042363558436024E-3"/>
                  <c:y val="-9.32577608112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7C-45AC-BC40-9C658FE9F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Лист1!$A$95:$A$98</c:f>
              <c:strCache>
                <c:ptCount val="3"/>
                <c:pt idx="0">
                  <c:v>Общая</c:v>
                </c:pt>
                <c:pt idx="2">
                  <c:v>Первичная</c:v>
                </c:pt>
              </c:strCache>
            </c:strRef>
          </c:cat>
          <c:val>
            <c:numRef>
              <c:f>Лист1!$B$95:$B$98</c:f>
              <c:numCache>
                <c:formatCode>General</c:formatCode>
                <c:ptCount val="4"/>
                <c:pt idx="0">
                  <c:v>213825.4</c:v>
                </c:pt>
                <c:pt idx="2">
                  <c:v>74019.5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C-45AC-BC40-9C658FE9FC7B}"/>
            </c:ext>
          </c:extLst>
        </c:ser>
        <c:ser>
          <c:idx val="1"/>
          <c:order val="1"/>
          <c:tx>
            <c:strRef>
              <c:f>Лист1!$C$94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2831327031147804E-2"/>
                  <c:y val="-4.054685252662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7C-45AC-BC40-9C658FE9FC7B}"/>
                </c:ext>
              </c:extLst>
            </c:dLbl>
            <c:dLbl>
              <c:idx val="2"/>
              <c:layout>
                <c:manualLayout>
                  <c:x val="4.7718617963617371E-2"/>
                  <c:y val="-4.8656223031953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7C-45AC-BC40-9C658FE9F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Лист1!$A$95:$A$98</c:f>
              <c:strCache>
                <c:ptCount val="3"/>
                <c:pt idx="0">
                  <c:v>Общая</c:v>
                </c:pt>
                <c:pt idx="2">
                  <c:v>Первичная</c:v>
                </c:pt>
              </c:strCache>
            </c:strRef>
          </c:cat>
          <c:val>
            <c:numRef>
              <c:f>Лист1!$C$95:$C$98</c:f>
              <c:numCache>
                <c:formatCode>General</c:formatCode>
                <c:ptCount val="4"/>
                <c:pt idx="0">
                  <c:v>224401.9</c:v>
                </c:pt>
                <c:pt idx="2">
                  <c:v>44740.9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C-45AC-BC40-9C658FE9FC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20757048"/>
        <c:axId val="320756392"/>
        <c:axId val="0"/>
      </c:bar3DChart>
      <c:catAx>
        <c:axId val="320757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0756392"/>
        <c:crosses val="autoZero"/>
        <c:auto val="1"/>
        <c:lblAlgn val="ctr"/>
        <c:lblOffset val="100"/>
        <c:noMultiLvlLbl val="0"/>
      </c:catAx>
      <c:valAx>
        <c:axId val="320756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2075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308391263057932"/>
          <c:y val="0.8779563740536116"/>
          <c:w val="0.16612467236467238"/>
          <c:h val="7.951053816247186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32698535572507E-2"/>
          <c:y val="9.1750888711309403E-2"/>
          <c:w val="0.96581007902717564"/>
          <c:h val="0.75980412028116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Заболеваемость</c:v>
                </c:pt>
                <c:pt idx="1">
                  <c:v>распространенность</c:v>
                </c:pt>
                <c:pt idx="2">
                  <c:v>смертность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F-421B-8BB3-70A9E5BDBF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Заболеваемость</c:v>
                </c:pt>
                <c:pt idx="1">
                  <c:v>распространенность</c:v>
                </c:pt>
                <c:pt idx="2">
                  <c:v>смертность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F-421B-8BB3-70A9E5BDBF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597232976"/>
        <c:axId val="597237240"/>
      </c:barChart>
      <c:catAx>
        <c:axId val="59723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7237240"/>
        <c:crosses val="autoZero"/>
        <c:auto val="1"/>
        <c:lblAlgn val="ctr"/>
        <c:lblOffset val="100"/>
        <c:noMultiLvlLbl val="0"/>
      </c:catAx>
      <c:valAx>
        <c:axId val="597237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9723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135644767165526E-3"/>
          <c:y val="8.3138681320724626E-3"/>
          <c:w val="0.15196695198196369"/>
          <c:h val="9.8193971657157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0BA0D-D371-4806-9518-5E420CA4850A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6C88BD-FEB8-4314-A4D5-6B8EB7B3781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Достижение индикаторов Национального проекта «Качественное доступное здравоохранения для каждого гражданина» «Здоровая нация» </a:t>
          </a:r>
        </a:p>
      </dgm:t>
    </dgm:pt>
    <dgm:pt modelId="{EF03107E-8A64-4864-BC47-FA0641DDD089}" type="parTrans" cxnId="{E2EC5578-576A-4DB6-80BF-AA6A7967EBC9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AC97E-B4E8-42E5-B331-7C671E501961}" type="sibTrans" cxnId="{E2EC5578-576A-4DB6-80BF-AA6A7967EBC9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F886F-5AAF-4ED1-9DE6-0071234F5031}">
      <dgm:prSet phldrT="[Текст]" custT="1"/>
      <dgm:spPr/>
      <dgm:t>
        <a:bodyPr/>
        <a:lstStyle/>
        <a:p>
          <a:r>
            <a:rPr lang="ru-RU" sz="14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службу «Центра лучших практик»</a:t>
          </a:r>
          <a:endParaRPr lang="ru-RU" sz="1400" b="1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DF44D-D129-433E-B7F9-73B3072FEE95}" type="parTrans" cxnId="{67AD6B2B-4997-48BC-A059-F560591A7E08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8F93A-85DC-483D-886C-55368E97FE21}" type="sibTrans" cxnId="{67AD6B2B-4997-48BC-A059-F560591A7E08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0C63-161A-4676-ADDE-1C6E7F5E0EF7}">
      <dgm:prSet phldrT="[Текст]" custT="1"/>
      <dgm:spPr/>
      <dgm:t>
        <a:bodyPr/>
        <a:lstStyle/>
        <a:p>
          <a:r>
            <a:rPr lang="ru-RU" sz="14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 кабинета плазмофереза</a:t>
          </a:r>
          <a:endParaRPr lang="ru-RU" sz="1400" b="1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A3BB3-54D3-48B2-AF75-6BFFEF9F072F}" type="parTrans" cxnId="{CE1AF2D6-5D2F-4F5B-BF29-B2AAAF71478F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C1273-1B1C-4F84-842A-C1F21DED72A5}" type="sibTrans" cxnId="{CE1AF2D6-5D2F-4F5B-BF29-B2AAAF71478F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325E5-185D-4690-820E-25653F04D3C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 кабинета детоксикации </a:t>
          </a:r>
          <a:r>
            <a:rPr lang="en-US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ВЛОК)</a:t>
          </a:r>
        </a:p>
        <a:p>
          <a:endParaRPr lang="ru-RU" sz="1400" b="1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68572-C6FF-4E4B-841D-465D9B365DEA}" type="parTrans" cxnId="{82EC4197-436B-4708-8EE1-F57A5EA5C621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42C21-E0A2-4C6F-8561-EA0D6C5E2FFB}" type="sibTrans" cxnId="{82EC4197-436B-4708-8EE1-F57A5EA5C621}">
      <dgm:prSet/>
      <dgm:spPr/>
      <dgm:t>
        <a:bodyPr/>
        <a:lstStyle/>
        <a:p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4536A-9EAB-4250-A176-EE8D0915A263}" type="pres">
      <dgm:prSet presAssocID="{30B0BA0D-D371-4806-9518-5E420CA4850A}" presName="diagram" presStyleCnt="0">
        <dgm:presLayoutVars>
          <dgm:dir/>
          <dgm:resizeHandles val="exact"/>
        </dgm:presLayoutVars>
      </dgm:prSet>
      <dgm:spPr/>
    </dgm:pt>
    <dgm:pt modelId="{CFB9F618-C4FF-446C-B5F2-52CFFB5F1D16}" type="pres">
      <dgm:prSet presAssocID="{AB6C88BD-FEB8-4314-A4D5-6B8EB7B37814}" presName="node" presStyleLbl="node1" presStyleIdx="0" presStyleCnt="4" custLinFactNeighborX="-2992" custLinFactNeighborY="-1640">
        <dgm:presLayoutVars>
          <dgm:bulletEnabled val="1"/>
        </dgm:presLayoutVars>
      </dgm:prSet>
      <dgm:spPr/>
    </dgm:pt>
    <dgm:pt modelId="{83B13202-6AC6-4BDA-B2DA-BE06A71A32E1}" type="pres">
      <dgm:prSet presAssocID="{5EDAC97E-B4E8-42E5-B331-7C671E501961}" presName="sibTrans" presStyleCnt="0"/>
      <dgm:spPr/>
    </dgm:pt>
    <dgm:pt modelId="{D18D07EF-5CBB-42B7-87C6-A3EE46B76411}" type="pres">
      <dgm:prSet presAssocID="{A76325E5-185D-4690-820E-25653F04D3C5}" presName="node" presStyleLbl="node1" presStyleIdx="1" presStyleCnt="4">
        <dgm:presLayoutVars>
          <dgm:bulletEnabled val="1"/>
        </dgm:presLayoutVars>
      </dgm:prSet>
      <dgm:spPr/>
    </dgm:pt>
    <dgm:pt modelId="{4FA5AD94-3523-4A03-A6A9-E721A362295B}" type="pres">
      <dgm:prSet presAssocID="{F2742C21-E0A2-4C6F-8561-EA0D6C5E2FFB}" presName="sibTrans" presStyleCnt="0"/>
      <dgm:spPr/>
    </dgm:pt>
    <dgm:pt modelId="{EF819F35-ECD0-4BA4-B4D3-748695CD4506}" type="pres">
      <dgm:prSet presAssocID="{658F886F-5AAF-4ED1-9DE6-0071234F5031}" presName="node" presStyleLbl="node1" presStyleIdx="2" presStyleCnt="4">
        <dgm:presLayoutVars>
          <dgm:bulletEnabled val="1"/>
        </dgm:presLayoutVars>
      </dgm:prSet>
      <dgm:spPr/>
    </dgm:pt>
    <dgm:pt modelId="{87FF953B-6DA6-4EEA-A69F-DDB31FA84DA8}" type="pres">
      <dgm:prSet presAssocID="{6BF8F93A-85DC-483D-886C-55368E97FE21}" presName="sibTrans" presStyleCnt="0"/>
      <dgm:spPr/>
    </dgm:pt>
    <dgm:pt modelId="{905D14C1-C3D5-43FF-A08B-C49FC71504DA}" type="pres">
      <dgm:prSet presAssocID="{7A640C63-161A-4676-ADDE-1C6E7F5E0EF7}" presName="node" presStyleLbl="node1" presStyleIdx="3" presStyleCnt="4">
        <dgm:presLayoutVars>
          <dgm:bulletEnabled val="1"/>
        </dgm:presLayoutVars>
      </dgm:prSet>
      <dgm:spPr/>
    </dgm:pt>
  </dgm:ptLst>
  <dgm:cxnLst>
    <dgm:cxn modelId="{9A38910F-2985-4D31-9FA2-3559F09CEB97}" type="presOf" srcId="{658F886F-5AAF-4ED1-9DE6-0071234F5031}" destId="{EF819F35-ECD0-4BA4-B4D3-748695CD4506}" srcOrd="0" destOrd="0" presId="urn:microsoft.com/office/officeart/2005/8/layout/default"/>
    <dgm:cxn modelId="{67AD6B2B-4997-48BC-A059-F560591A7E08}" srcId="{30B0BA0D-D371-4806-9518-5E420CA4850A}" destId="{658F886F-5AAF-4ED1-9DE6-0071234F5031}" srcOrd="2" destOrd="0" parTransId="{1E6DF44D-D129-433E-B7F9-73B3072FEE95}" sibTransId="{6BF8F93A-85DC-483D-886C-55368E97FE21}"/>
    <dgm:cxn modelId="{246AF13C-D700-45D7-9058-64ABA5EA87A4}" type="presOf" srcId="{A76325E5-185D-4690-820E-25653F04D3C5}" destId="{D18D07EF-5CBB-42B7-87C6-A3EE46B76411}" srcOrd="0" destOrd="0" presId="urn:microsoft.com/office/officeart/2005/8/layout/default"/>
    <dgm:cxn modelId="{E2EC5578-576A-4DB6-80BF-AA6A7967EBC9}" srcId="{30B0BA0D-D371-4806-9518-5E420CA4850A}" destId="{AB6C88BD-FEB8-4314-A4D5-6B8EB7B37814}" srcOrd="0" destOrd="0" parTransId="{EF03107E-8A64-4864-BC47-FA0641DDD089}" sibTransId="{5EDAC97E-B4E8-42E5-B331-7C671E501961}"/>
    <dgm:cxn modelId="{82EC4197-436B-4708-8EE1-F57A5EA5C621}" srcId="{30B0BA0D-D371-4806-9518-5E420CA4850A}" destId="{A76325E5-185D-4690-820E-25653F04D3C5}" srcOrd="1" destOrd="0" parTransId="{E8468572-C6FF-4E4B-841D-465D9B365DEA}" sibTransId="{F2742C21-E0A2-4C6F-8561-EA0D6C5E2FFB}"/>
    <dgm:cxn modelId="{C1598098-A142-4E59-9AD9-432FA91C3B8B}" type="presOf" srcId="{AB6C88BD-FEB8-4314-A4D5-6B8EB7B37814}" destId="{CFB9F618-C4FF-446C-B5F2-52CFFB5F1D16}" srcOrd="0" destOrd="0" presId="urn:microsoft.com/office/officeart/2005/8/layout/default"/>
    <dgm:cxn modelId="{B8C2ADB7-8ABF-40B5-84AC-3F64B376AAAA}" type="presOf" srcId="{7A640C63-161A-4676-ADDE-1C6E7F5E0EF7}" destId="{905D14C1-C3D5-43FF-A08B-C49FC71504DA}" srcOrd="0" destOrd="0" presId="urn:microsoft.com/office/officeart/2005/8/layout/default"/>
    <dgm:cxn modelId="{60E1A9C8-6DDF-4424-8268-84858BC17B57}" type="presOf" srcId="{30B0BA0D-D371-4806-9518-5E420CA4850A}" destId="{BD54536A-9EAB-4250-A176-EE8D0915A263}" srcOrd="0" destOrd="0" presId="urn:microsoft.com/office/officeart/2005/8/layout/default"/>
    <dgm:cxn modelId="{CE1AF2D6-5D2F-4F5B-BF29-B2AAAF71478F}" srcId="{30B0BA0D-D371-4806-9518-5E420CA4850A}" destId="{7A640C63-161A-4676-ADDE-1C6E7F5E0EF7}" srcOrd="3" destOrd="0" parTransId="{44BA3BB3-54D3-48B2-AF75-6BFFEF9F072F}" sibTransId="{CD6C1273-1B1C-4F84-842A-C1F21DED72A5}"/>
    <dgm:cxn modelId="{75DED8E0-BF9B-42DD-9690-9C2087AC3E59}" type="presParOf" srcId="{BD54536A-9EAB-4250-A176-EE8D0915A263}" destId="{CFB9F618-C4FF-446C-B5F2-52CFFB5F1D16}" srcOrd="0" destOrd="0" presId="urn:microsoft.com/office/officeart/2005/8/layout/default"/>
    <dgm:cxn modelId="{59306A9E-D2FA-442B-B707-1C5E1B647A39}" type="presParOf" srcId="{BD54536A-9EAB-4250-A176-EE8D0915A263}" destId="{83B13202-6AC6-4BDA-B2DA-BE06A71A32E1}" srcOrd="1" destOrd="0" presId="urn:microsoft.com/office/officeart/2005/8/layout/default"/>
    <dgm:cxn modelId="{6CD75992-573E-47ED-B078-F84E12F795CF}" type="presParOf" srcId="{BD54536A-9EAB-4250-A176-EE8D0915A263}" destId="{D18D07EF-5CBB-42B7-87C6-A3EE46B76411}" srcOrd="2" destOrd="0" presId="urn:microsoft.com/office/officeart/2005/8/layout/default"/>
    <dgm:cxn modelId="{EB408F6C-A9E7-48DA-9569-BC61EECA4E71}" type="presParOf" srcId="{BD54536A-9EAB-4250-A176-EE8D0915A263}" destId="{4FA5AD94-3523-4A03-A6A9-E721A362295B}" srcOrd="3" destOrd="0" presId="urn:microsoft.com/office/officeart/2005/8/layout/default"/>
    <dgm:cxn modelId="{DE88B243-31EB-4E06-AE0A-A51400789A04}" type="presParOf" srcId="{BD54536A-9EAB-4250-A176-EE8D0915A263}" destId="{EF819F35-ECD0-4BA4-B4D3-748695CD4506}" srcOrd="4" destOrd="0" presId="urn:microsoft.com/office/officeart/2005/8/layout/default"/>
    <dgm:cxn modelId="{13FD0ACD-49D0-4FE7-AB83-C996E0639AA2}" type="presParOf" srcId="{BD54536A-9EAB-4250-A176-EE8D0915A263}" destId="{87FF953B-6DA6-4EEA-A69F-DDB31FA84DA8}" srcOrd="5" destOrd="0" presId="urn:microsoft.com/office/officeart/2005/8/layout/default"/>
    <dgm:cxn modelId="{1BF5A729-BC0A-40B3-BA34-2D2F98BB14ED}" type="presParOf" srcId="{BD54536A-9EAB-4250-A176-EE8D0915A263}" destId="{905D14C1-C3D5-43FF-A08B-C49FC71504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9F618-C4FF-446C-B5F2-52CFFB5F1D16}">
      <dsp:nvSpPr>
        <dsp:cNvPr id="0" name=""/>
        <dsp:cNvSpPr/>
      </dsp:nvSpPr>
      <dsp:spPr>
        <a:xfrm>
          <a:off x="0" y="50706"/>
          <a:ext cx="3256347" cy="19538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Достижение индикаторов Национального проекта «Качественное доступное здравоохранения для каждого гражданина» «Здоровая нация» </a:t>
          </a:r>
        </a:p>
      </dsp:txBody>
      <dsp:txXfrm>
        <a:off x="0" y="50706"/>
        <a:ext cx="3256347" cy="1953808"/>
      </dsp:txXfrm>
    </dsp:sp>
    <dsp:sp modelId="{D18D07EF-5CBB-42B7-87C6-A3EE46B76411}">
      <dsp:nvSpPr>
        <dsp:cNvPr id="0" name=""/>
        <dsp:cNvSpPr/>
      </dsp:nvSpPr>
      <dsp:spPr>
        <a:xfrm>
          <a:off x="3582817" y="82749"/>
          <a:ext cx="3256347" cy="19538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 кабинета детоксикации </a:t>
          </a:r>
          <a:r>
            <a:rPr lang="en-US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ВЛОК)</a:t>
          </a:r>
        </a:p>
        <a:p>
          <a:pPr algn="ctr">
            <a:spcBef>
              <a:spcPct val="0"/>
            </a:spcBef>
            <a:buNone/>
          </a:pPr>
          <a:endParaRPr lang="ru-RU" sz="1400" b="1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2817" y="82749"/>
        <a:ext cx="3256347" cy="1953808"/>
      </dsp:txXfrm>
    </dsp:sp>
    <dsp:sp modelId="{EF819F35-ECD0-4BA4-B4D3-748695CD4506}">
      <dsp:nvSpPr>
        <dsp:cNvPr id="0" name=""/>
        <dsp:cNvSpPr/>
      </dsp:nvSpPr>
      <dsp:spPr>
        <a:xfrm>
          <a:off x="834" y="2362192"/>
          <a:ext cx="3256347" cy="19538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службу «Центра лучших практик»</a:t>
          </a:r>
          <a:endParaRPr lang="ru-RU" sz="1400" b="1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" y="2362192"/>
        <a:ext cx="3256347" cy="1953808"/>
      </dsp:txXfrm>
    </dsp:sp>
    <dsp:sp modelId="{905D14C1-C3D5-43FF-A08B-C49FC71504DA}">
      <dsp:nvSpPr>
        <dsp:cNvPr id="0" name=""/>
        <dsp:cNvSpPr/>
      </dsp:nvSpPr>
      <dsp:spPr>
        <a:xfrm>
          <a:off x="3582817" y="2362192"/>
          <a:ext cx="3256347" cy="19538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Открытие кабинета плазмофереза</a:t>
          </a:r>
          <a:endParaRPr lang="ru-RU" sz="1400" b="1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2817" y="2362192"/>
        <a:ext cx="3256347" cy="1953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000AE6-E023-42D5-B1D9-412EC26C8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44CA5D-3940-4ED9-9D7E-580F3FA891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F482-B58C-43AA-BDD1-1C084150005E}" type="datetimeFigureOut">
              <a:rPr lang="ru-KZ" smtClean="0"/>
              <a:t>04/25/2025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AE53C2-75DD-4B00-BAEC-7711C04F2E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60804-DE29-4BAF-B3A1-50962F31C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1F96-DA4D-4A7F-88D4-780EE89A57F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397819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2A055-7E07-4901-B709-420B1BB58E8D}" type="datetimeFigureOut">
              <a:rPr lang="ru-KZ" smtClean="0"/>
              <a:t>04/25/2025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1776-4E9C-4A2F-A5DA-CA0132C8BBC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970646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640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9C8D-4A2C-4568-8C02-D026CC08E19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8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1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3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88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3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5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0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6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133563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2033588"/>
            <a:ext cx="7833122" cy="404971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25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B970-29DC-4F39-AADE-DC19C8F174E4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72" b="0" i="0">
                <a:solidFill>
                  <a:srgbClr val="3A53A4"/>
                </a:solidFill>
                <a:latin typeface="Microsoft Sans Serif"/>
                <a:cs typeface="Microsoft Sans Serif"/>
              </a:defRPr>
            </a:lvl1pPr>
          </a:lstStyle>
          <a:p>
            <a:pPr marL="23031">
              <a:lnSpc>
                <a:spcPts val="1856"/>
              </a:lnSpc>
            </a:pPr>
            <a:fld id="{81D60167-4931-47E6-BA6A-407CBD079E47}" type="slidenum">
              <a:rPr lang="ru-RU" smtClean="0"/>
              <a:pPr marL="23031">
                <a:lnSpc>
                  <a:spcPts val="1856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36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E04F1-DCB6-4C81-9DCF-F7043A1455B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69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376" y="581"/>
            <a:ext cx="189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591" y="234000"/>
            <a:ext cx="596375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1591" y="1449000"/>
            <a:ext cx="5963841" cy="4696389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365126"/>
            <a:ext cx="394335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9337" y="6772425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7" y="-575"/>
            <a:ext cx="388977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3905409" y="36075"/>
            <a:ext cx="2133563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7036987" y="6596925"/>
            <a:ext cx="2133563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2033588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3120750" y="150"/>
            <a:ext cx="2133563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9000"/>
            <a:ext cx="388977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485502"/>
            <a:ext cx="394335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2153964"/>
            <a:ext cx="3889772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3519000"/>
            <a:ext cx="388977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9144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7010437" y="37980"/>
            <a:ext cx="2133563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26438" y="6583500"/>
            <a:ext cx="2133563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8" y="234000"/>
            <a:ext cx="8505825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087" y="23034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6506" y="23034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1257" y="2303464"/>
            <a:ext cx="2253656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088" y="4058164"/>
            <a:ext cx="2253656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04582" y="40581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32000" y="4058164"/>
            <a:ext cx="3004163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804" y="1493838"/>
            <a:ext cx="8505825" cy="62706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28085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24075"/>
            <a:ext cx="78867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4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6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7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2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hlinkClick r:id="rId29"/>
            <a:extLst>
              <a:ext uri="{FF2B5EF4-FFF2-40B4-BE49-F238E27FC236}">
                <a16:creationId xmlns:a16="http://schemas.microsoft.com/office/drawing/2014/main" id="{92F6FEE5-8170-482B-9FED-223DA9253D0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25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  <p:sldLayoutId id="2147484842" r:id="rId12"/>
    <p:sldLayoutId id="2147484843" r:id="rId13"/>
    <p:sldLayoutId id="2147484844" r:id="rId14"/>
    <p:sldLayoutId id="2147484845" r:id="rId15"/>
    <p:sldLayoutId id="2147484846" r:id="rId16"/>
    <p:sldLayoutId id="2147484847" r:id="rId17"/>
    <p:sldLayoutId id="2147484848" r:id="rId18"/>
    <p:sldLayoutId id="2147484849" r:id="rId19"/>
    <p:sldLayoutId id="2147484850" r:id="rId20"/>
    <p:sldLayoutId id="2147483664" r:id="rId21"/>
    <p:sldLayoutId id="2147483661" r:id="rId22"/>
    <p:sldLayoutId id="2147483655" r:id="rId23"/>
    <p:sldLayoutId id="2147483662" r:id="rId24"/>
    <p:sldLayoutId id="2147483663" r:id="rId25"/>
    <p:sldLayoutId id="2147483660" r:id="rId26"/>
    <p:sldLayoutId id="2147483666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n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лавный врач Рахальская Н.Н."/>
          <p:cNvSpPr txBox="1"/>
          <p:nvPr/>
        </p:nvSpPr>
        <p:spPr>
          <a:xfrm>
            <a:off x="3543482" y="6319959"/>
            <a:ext cx="1787036" cy="323165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lvl1pPr algn="r">
              <a:buClr>
                <a:srgbClr val="C3260C"/>
              </a:buClr>
              <a:buFont typeface="Georgia"/>
              <a:defRPr sz="1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pPr algn="ctr" hangingPunct="0">
              <a:defRPr>
                <a:solidFill>
                  <a:srgbClr val="000000"/>
                </a:solidFill>
              </a:defRPr>
            </a:pPr>
            <a:r>
              <a:rPr lang="ru-RU" sz="15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- 2024</a:t>
            </a:r>
            <a:endParaRPr sz="15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79E891-F246-45CF-95F4-4F71D4C8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1" y="149186"/>
            <a:ext cx="1208626" cy="75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3747C2-88D1-481A-A696-53D62FB3E1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3" y="149186"/>
            <a:ext cx="1208626" cy="75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C342FE-D74C-4ECF-983A-9BC4D78DA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99" y="2216071"/>
            <a:ext cx="5400000" cy="3925959"/>
          </a:xfrm>
          <a:prstGeom prst="ellipse">
            <a:avLst/>
          </a:prstGeom>
          <a:ln w="28575" cap="rnd">
            <a:solidFill>
              <a:srgbClr val="00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C1F09F6-3FF8-4D3B-9B16-D688D5A0C0B7}"/>
              </a:ext>
            </a:extLst>
          </p:cNvPr>
          <p:cNvSpPr txBox="1">
            <a:spLocks/>
          </p:cNvSpPr>
          <p:nvPr/>
        </p:nvSpPr>
        <p:spPr>
          <a:xfrm>
            <a:off x="657000" y="1518571"/>
            <a:ext cx="7829999" cy="10391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555497">
              <a:defRPr sz="1620">
                <a:solidFill>
                  <a:srgbClr val="000000"/>
                </a:solidFill>
                <a:latin typeface="+mn-lt"/>
                <a:ea typeface="+mn-ea"/>
                <a:cs typeface="+mn-cs"/>
                <a:sym typeface="PT Sans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Итоги деятельности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 КГП на ПХВ «Городская поликлиника №21»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PT Sans"/>
              </a:rPr>
              <a:t>Управления Общественного здоровья города Алматы за 2023 год  </a:t>
            </a:r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A94742-ABA4-47AE-B0C5-3EF8A288F24C}"/>
              </a:ext>
            </a:extLst>
          </p:cNvPr>
          <p:cNvSpPr/>
          <p:nvPr/>
        </p:nvSpPr>
        <p:spPr>
          <a:xfrm>
            <a:off x="3157167" y="805506"/>
            <a:ext cx="282966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Текучесть кадров</a:t>
            </a:r>
            <a:endParaRPr lang="ru-RU" sz="2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7AA19ED-C483-4E20-8488-4577EDFD8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957572"/>
              </p:ext>
            </p:extLst>
          </p:nvPr>
        </p:nvGraphicFramePr>
        <p:xfrm>
          <a:off x="357487" y="1757803"/>
          <a:ext cx="8431876" cy="390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6531" y="5867828"/>
            <a:ext cx="831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увеличение текучести кадров на 8% в сравнении с 2022 годом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ECDEEF-A11B-4F8A-8169-805EEBE0C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45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278449"/>
              </p:ext>
            </p:extLst>
          </p:nvPr>
        </p:nvGraphicFramePr>
        <p:xfrm>
          <a:off x="1281374" y="1007574"/>
          <a:ext cx="6581250" cy="305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 txBox="1">
            <a:spLocks/>
          </p:cNvSpPr>
          <p:nvPr/>
        </p:nvSpPr>
        <p:spPr>
          <a:xfrm>
            <a:off x="583875" y="4205522"/>
            <a:ext cx="7976250" cy="85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  <a:buClr>
                <a:srgbClr val="F14124">
                  <a:lumMod val="75000"/>
                </a:srgbClr>
              </a:buClr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2023г. отмечается динамика увеличения общей болезненности на 4,7%, за счет диспансерных и хронических заболеваний, </a:t>
            </a:r>
          </a:p>
          <a:p>
            <a:pPr algn="ctr">
              <a:spcAft>
                <a:spcPts val="0"/>
              </a:spcAft>
              <a:buClr>
                <a:srgbClr val="F14124">
                  <a:lumMod val="75000"/>
                </a:srgbClr>
              </a:buClr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первичной заболеваемости в 2023 году на 39,5%.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875" y="5060522"/>
            <a:ext cx="797624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заболеваемости на 1 месте болезни  органов дыхания – 1844 случаев, на 2 месте болезни мочеполовой системы – 966, на 3 месте БСК – 686.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1BAC0E-65B7-45D9-94DE-792BC5DE4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124" y="279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27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88000" y="486349"/>
            <a:ext cx="6768000" cy="4385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/>
            <a:r>
              <a:rPr lang="kk-KZ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Заболеваемость от БСК (на 100тыс населения)</a:t>
            </a:r>
            <a:endParaRPr lang="ru-RU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79740"/>
              </p:ext>
            </p:extLst>
          </p:nvPr>
        </p:nvGraphicFramePr>
        <p:xfrm>
          <a:off x="477562" y="1101220"/>
          <a:ext cx="8188875" cy="3783886"/>
        </p:xfrm>
        <a:graphic>
          <a:graphicData uri="http://schemas.openxmlformats.org/drawingml/2006/table">
            <a:tbl>
              <a:tblPr/>
              <a:tblGrid>
                <a:gridCol w="546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011">
                <a:tc row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51435" marR="51435" marT="0" marB="0" horzOverflow="overflow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состоит на учете БСК из них: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7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охвата «Д» наблюдением с заболеванием БСК в 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70,6%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94,7%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1.Всего ИБС, в том числе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744-15,3%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987-24,3%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Инфаркт миокарда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25-3,4%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52-5,3%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5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kk-KZ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тенокардия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(I20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–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I20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,8)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699-93,9%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910-92,2%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5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После хирургического и интервенционного лечения БСК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20-2,7%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16-1,6%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5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2.Артериальная гипертония,в том числе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2705-55,8%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2834-69,6%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18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3.Миокардиты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9-0,2%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3-0,06%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4.Инфекционный эндокардит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4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5.ВПС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63-1,3%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64-1,6%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96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6.Цереброваскулярные болезни (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I6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0) ОНМК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160-3,3%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179-4,4%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8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7.После имплантации искусственного водителя ритма (ЭКС) или ИКДФ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1-0,02%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2-0,04%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7937" y="5049303"/>
            <a:ext cx="81888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rgbClr val="F14124">
                  <a:lumMod val="75000"/>
                </a:srgbClr>
              </a:buCl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данному слайду видно что отмечается увеличение заболеваемости по БСК в сравнении с прошлым годом, за счет осложнений БСК (ОНМК и ОИМ).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961CC3-3A98-4218-8AFC-734BC8541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000" y="339929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2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CBC1B0-B93B-480D-8B10-212B0750332B}"/>
              </a:ext>
            </a:extLst>
          </p:cNvPr>
          <p:cNvSpPr/>
          <p:nvPr/>
        </p:nvSpPr>
        <p:spPr>
          <a:xfrm>
            <a:off x="2412000" y="517217"/>
            <a:ext cx="4320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по онкологии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65532C-ED03-4D16-A4B0-57BD3C682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81863"/>
              </p:ext>
            </p:extLst>
          </p:nvPr>
        </p:nvGraphicFramePr>
        <p:xfrm>
          <a:off x="103500" y="1265549"/>
          <a:ext cx="8937001" cy="378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013">
                  <a:extLst>
                    <a:ext uri="{9D8B030D-6E8A-4147-A177-3AD203B41FA5}">
                      <a16:colId xmlns:a16="http://schemas.microsoft.com/office/drawing/2014/main" val="3806457123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3993032405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1650629170"/>
                    </a:ext>
                  </a:extLst>
                </a:gridCol>
                <a:gridCol w="1411322">
                  <a:extLst>
                    <a:ext uri="{9D8B030D-6E8A-4147-A177-3AD203B41FA5}">
                      <a16:colId xmlns:a16="http://schemas.microsoft.com/office/drawing/2014/main" val="915344768"/>
                    </a:ext>
                  </a:extLst>
                </a:gridCol>
                <a:gridCol w="1404879">
                  <a:extLst>
                    <a:ext uri="{9D8B030D-6E8A-4147-A177-3AD203B41FA5}">
                      <a16:colId xmlns:a16="http://schemas.microsoft.com/office/drawing/2014/main" val="4014325966"/>
                    </a:ext>
                  </a:extLst>
                </a:gridCol>
                <a:gridCol w="1044143">
                  <a:extLst>
                    <a:ext uri="{9D8B030D-6E8A-4147-A177-3AD203B41FA5}">
                      <a16:colId xmlns:a16="http://schemas.microsoft.com/office/drawing/2014/main" val="1155275796"/>
                    </a:ext>
                  </a:extLst>
                </a:gridCol>
              </a:tblGrid>
              <a:tr h="82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мес.2022 г.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12мес.2022 г. на 100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2023 г.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2023 г. на 100 тыс. населения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12мес 2023г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51007"/>
                  </a:ext>
                </a:extLst>
              </a:tr>
              <a:tr h="397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на 100тыс.нас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200,2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250,5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16612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на 100тыс.нас.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51,2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68,3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03982"/>
                  </a:ext>
                </a:extLst>
              </a:tr>
              <a:tr h="373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Раннее выявление 1-2 стадии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58,1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67,1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720426"/>
                  </a:ext>
                </a:extLst>
              </a:tr>
              <a:tr h="267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 выявление (3-4ст.)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93087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живущих 5 и более лет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97219"/>
                  </a:ext>
                </a:extLst>
              </a:tr>
              <a:tr h="479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ЗН 0-1стадии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37637"/>
                  </a:ext>
                </a:extLst>
              </a:tr>
              <a:tr h="692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впервые выявленных больных по ВДЛ ЗН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IY </a:t>
                      </a: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26961" marR="26961" marT="26961" marB="269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1024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0EB698-936E-4483-AAB7-6B3E3AA5E7FD}"/>
              </a:ext>
            </a:extLst>
          </p:cNvPr>
          <p:cNvSpPr/>
          <p:nvPr/>
        </p:nvSpPr>
        <p:spPr>
          <a:xfrm>
            <a:off x="103500" y="5049000"/>
            <a:ext cx="8937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12 месяцев2023 год показатель онкологической заболеваемости выросла на 37,8% , смертности снизился на 42,1% по сравнению с 2022 годом, также отмечается снижение показателя ВДЛ ЗН 3-4 стадии.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11B78-9D35-4291-BA5D-BD6FA88C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455549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060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800" y="1764000"/>
            <a:ext cx="5216400" cy="45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увеличения запущенных случаев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00" y="2484000"/>
            <a:ext cx="8955000" cy="20537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выявленных с впервые установленным в жизни диагнозом 1 пациент прикреплена накануне для обследования, из них один выбыла в связи с дислокацией и переездом например: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Андреевна ,1993 г.р.  с города    Актюбинска переехала и прикрепилась 31.01.2023года ГП№21с диагнозом: Беременность 33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МЖП у плода. Образование   левой молочной железы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StIII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0). Обследование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онкомаммолога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выставлен диагноз: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Ангиосаркома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левой молочной железе.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выше изложенного, если не учитывать 1 случай, то показатель индикатора впервые выявленных по визуально-доступным локализациям ЗН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 c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тадии уменьшился на 1 и показатель был бы на уровне городского показателя и составил бы – 7,2.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D609B3-D36B-4C7D-AA5A-7DBF54C6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50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534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CC9D2-48B2-4C3C-8313-73DBC246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306" y="650260"/>
            <a:ext cx="3927380" cy="4058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по туберкулезу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652B59A-C95C-471C-9BB8-12A76C4F36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9326007"/>
              </p:ext>
            </p:extLst>
          </p:nvPr>
        </p:nvGraphicFramePr>
        <p:xfrm>
          <a:off x="2000805" y="1675783"/>
          <a:ext cx="7143196" cy="247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D47C115-7B71-41BE-BB26-30458F2DF7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9110721"/>
              </p:ext>
            </p:extLst>
          </p:nvPr>
        </p:nvGraphicFramePr>
        <p:xfrm>
          <a:off x="628646" y="4238457"/>
          <a:ext cx="7886701" cy="94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168">
                  <a:extLst>
                    <a:ext uri="{9D8B030D-6E8A-4147-A177-3AD203B41FA5}">
                      <a16:colId xmlns:a16="http://schemas.microsoft.com/office/drawing/2014/main" val="3948976227"/>
                    </a:ext>
                  </a:extLst>
                </a:gridCol>
                <a:gridCol w="1205756">
                  <a:extLst>
                    <a:ext uri="{9D8B030D-6E8A-4147-A177-3AD203B41FA5}">
                      <a16:colId xmlns:a16="http://schemas.microsoft.com/office/drawing/2014/main" val="4174780738"/>
                    </a:ext>
                  </a:extLst>
                </a:gridCol>
                <a:gridCol w="1478756">
                  <a:extLst>
                    <a:ext uri="{9D8B030D-6E8A-4147-A177-3AD203B41FA5}">
                      <a16:colId xmlns:a16="http://schemas.microsoft.com/office/drawing/2014/main" val="2148476654"/>
                    </a:ext>
                  </a:extLst>
                </a:gridCol>
                <a:gridCol w="887255">
                  <a:extLst>
                    <a:ext uri="{9D8B030D-6E8A-4147-A177-3AD203B41FA5}">
                      <a16:colId xmlns:a16="http://schemas.microsoft.com/office/drawing/2014/main" val="2763593351"/>
                    </a:ext>
                  </a:extLst>
                </a:gridCol>
                <a:gridCol w="1198172">
                  <a:extLst>
                    <a:ext uri="{9D8B030D-6E8A-4147-A177-3AD203B41FA5}">
                      <a16:colId xmlns:a16="http://schemas.microsoft.com/office/drawing/2014/main" val="2874722597"/>
                    </a:ext>
                  </a:extLst>
                </a:gridCol>
                <a:gridCol w="1486340">
                  <a:extLst>
                    <a:ext uri="{9D8B030D-6E8A-4147-A177-3AD203B41FA5}">
                      <a16:colId xmlns:a16="http://schemas.microsoft.com/office/drawing/2014/main" val="3478953988"/>
                    </a:ext>
                  </a:extLst>
                </a:gridCol>
                <a:gridCol w="1160254">
                  <a:extLst>
                    <a:ext uri="{9D8B030D-6E8A-4147-A177-3AD203B41FA5}">
                      <a16:colId xmlns:a16="http://schemas.microsoft.com/office/drawing/2014/main" val="4211034"/>
                    </a:ext>
                  </a:extLst>
                </a:gridCol>
              </a:tblGrid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68871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распространённость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983535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67916"/>
                  </a:ext>
                </a:extLst>
              </a:tr>
              <a:tr h="235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7165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FCF355-85AB-4B09-9A1D-B8F23D6DEE6E}"/>
              </a:ext>
            </a:extLst>
          </p:cNvPr>
          <p:cNvSpPr txBox="1"/>
          <p:nvPr/>
        </p:nvSpPr>
        <p:spPr>
          <a:xfrm rot="10800000" flipV="1">
            <a:off x="628646" y="5174523"/>
            <a:ext cx="78867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смертности не наблюдалось, отмечается снижение заболеваемости и распространенности.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3E55EF-7090-40BC-B985-FCCE2035F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347" y="471142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157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5626" y="818999"/>
            <a:ext cx="8387145" cy="448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выход на инвалидность взрослых в 2022-2023гг. </a:t>
            </a:r>
            <a:endParaRPr lang="ru-RU" sz="2000" dirty="0">
              <a:solidFill>
                <a:sysClr val="windowText" lastClr="000000">
                  <a:lumMod val="85000"/>
                  <a:lumOff val="1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62314"/>
              </p:ext>
            </p:extLst>
          </p:nvPr>
        </p:nvGraphicFramePr>
        <p:xfrm>
          <a:off x="371227" y="1267841"/>
          <a:ext cx="8401545" cy="462055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34875">
                  <a:extLst>
                    <a:ext uri="{9D8B030D-6E8A-4147-A177-3AD203B41FA5}">
                      <a16:colId xmlns:a16="http://schemas.microsoft.com/office/drawing/2014/main" val="524042208"/>
                    </a:ext>
                  </a:extLst>
                </a:gridCol>
                <a:gridCol w="1128697">
                  <a:extLst>
                    <a:ext uri="{9D8B030D-6E8A-4147-A177-3AD203B41FA5}">
                      <a16:colId xmlns:a16="http://schemas.microsoft.com/office/drawing/2014/main" val="2145390828"/>
                    </a:ext>
                  </a:extLst>
                </a:gridCol>
                <a:gridCol w="877484">
                  <a:extLst>
                    <a:ext uri="{9D8B030D-6E8A-4147-A177-3AD203B41FA5}">
                      <a16:colId xmlns:a16="http://schemas.microsoft.com/office/drawing/2014/main" val="3877529515"/>
                    </a:ext>
                  </a:extLst>
                </a:gridCol>
                <a:gridCol w="752761">
                  <a:extLst>
                    <a:ext uri="{9D8B030D-6E8A-4147-A177-3AD203B41FA5}">
                      <a16:colId xmlns:a16="http://schemas.microsoft.com/office/drawing/2014/main" val="3670645187"/>
                    </a:ext>
                  </a:extLst>
                </a:gridCol>
                <a:gridCol w="664132">
                  <a:extLst>
                    <a:ext uri="{9D8B030D-6E8A-4147-A177-3AD203B41FA5}">
                      <a16:colId xmlns:a16="http://schemas.microsoft.com/office/drawing/2014/main" val="3826288519"/>
                    </a:ext>
                  </a:extLst>
                </a:gridCol>
                <a:gridCol w="1090835">
                  <a:extLst>
                    <a:ext uri="{9D8B030D-6E8A-4147-A177-3AD203B41FA5}">
                      <a16:colId xmlns:a16="http://schemas.microsoft.com/office/drawing/2014/main" val="3523726774"/>
                    </a:ext>
                  </a:extLst>
                </a:gridCol>
                <a:gridCol w="752761">
                  <a:extLst>
                    <a:ext uri="{9D8B030D-6E8A-4147-A177-3AD203B41FA5}">
                      <a16:colId xmlns:a16="http://schemas.microsoft.com/office/drawing/2014/main" val="1485842410"/>
                    </a:ext>
                  </a:extLst>
                </a:gridCol>
              </a:tblGrid>
              <a:tr h="349095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направлено</a:t>
                      </a: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трудсп.возраст 42 -  20,2 %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ИПР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Переосвидетельствование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59313"/>
                  </a:ext>
                </a:extLst>
              </a:tr>
              <a:tr h="280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0604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травмы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2453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онкологические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873166"/>
                  </a:ext>
                </a:extLst>
              </a:tr>
              <a:tr h="6300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неврологи, из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ДЦП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020459"/>
                  </a:ext>
                </a:extLst>
              </a:tr>
              <a:tr h="84010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терапия, из них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ОНМК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      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9366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ТХПН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87235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офтальмология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83101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удаление почки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933149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ЛОР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marL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6957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ТБС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047373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-ЖКТ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64557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-ТБГМ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85362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остеартроз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66056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эндопротезирование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18198"/>
                  </a:ext>
                </a:extLst>
              </a:tr>
              <a:tr h="210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Итого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3" marR="398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1075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1227" y="5888394"/>
            <a:ext cx="84015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снижение первичный выход на инвалидность на 13%, за счет онкологических и неврологических больных.  </a:t>
            </a:r>
            <a:endParaRPr lang="ru-RU" sz="1400" dirty="0">
              <a:solidFill>
                <a:sysClr val="windowText" lastClr="000000">
                  <a:lumMod val="85000"/>
                  <a:lumOff val="1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03067-411D-4E23-9411-E4C7CE73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137" y="21525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7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C5080-EE0B-47C7-B3CC-DF6B62CF3C28}"/>
              </a:ext>
            </a:extLst>
          </p:cNvPr>
          <p:cNvSpPr txBox="1"/>
          <p:nvPr/>
        </p:nvSpPr>
        <p:spPr>
          <a:xfrm>
            <a:off x="1602000" y="447250"/>
            <a:ext cx="6165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выход на инвалидность детей ГП №21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001" y="5338220"/>
            <a:ext cx="8415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инвалидности детей на 1 месте Болезни нервной системы,  на 2 месте ВПР, деформации и хромосомные заболевания, на 3 месте психические заболевания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846"/>
              </p:ext>
            </p:extLst>
          </p:nvPr>
        </p:nvGraphicFramePr>
        <p:xfrm>
          <a:off x="342001" y="1089001"/>
          <a:ext cx="8415000" cy="4249219"/>
        </p:xfrm>
        <a:graphic>
          <a:graphicData uri="http://schemas.openxmlformats.org/drawingml/2006/table">
            <a:tbl>
              <a:tblPr/>
              <a:tblGrid>
                <a:gridCol w="2681704">
                  <a:extLst>
                    <a:ext uri="{9D8B030D-6E8A-4147-A177-3AD203B41FA5}">
                      <a16:colId xmlns:a16="http://schemas.microsoft.com/office/drawing/2014/main" val="3739939448"/>
                    </a:ext>
                  </a:extLst>
                </a:gridCol>
                <a:gridCol w="1202143">
                  <a:extLst>
                    <a:ext uri="{9D8B030D-6E8A-4147-A177-3AD203B41FA5}">
                      <a16:colId xmlns:a16="http://schemas.microsoft.com/office/drawing/2014/main" val="1795422102"/>
                    </a:ext>
                  </a:extLst>
                </a:gridCol>
                <a:gridCol w="1155906">
                  <a:extLst>
                    <a:ext uri="{9D8B030D-6E8A-4147-A177-3AD203B41FA5}">
                      <a16:colId xmlns:a16="http://schemas.microsoft.com/office/drawing/2014/main" val="3359022975"/>
                    </a:ext>
                  </a:extLst>
                </a:gridCol>
                <a:gridCol w="1202143">
                  <a:extLst>
                    <a:ext uri="{9D8B030D-6E8A-4147-A177-3AD203B41FA5}">
                      <a16:colId xmlns:a16="http://schemas.microsoft.com/office/drawing/2014/main" val="3255238204"/>
                    </a:ext>
                  </a:extLst>
                </a:gridCol>
                <a:gridCol w="1017198">
                  <a:extLst>
                    <a:ext uri="{9D8B030D-6E8A-4147-A177-3AD203B41FA5}">
                      <a16:colId xmlns:a16="http://schemas.microsoft.com/office/drawing/2014/main" val="3791439001"/>
                    </a:ext>
                  </a:extLst>
                </a:gridCol>
                <a:gridCol w="1155906">
                  <a:extLst>
                    <a:ext uri="{9D8B030D-6E8A-4147-A177-3AD203B41FA5}">
                      <a16:colId xmlns:a16="http://schemas.microsoft.com/office/drawing/2014/main" val="1765052199"/>
                    </a:ext>
                  </a:extLst>
                </a:gridCol>
              </a:tblGrid>
              <a:tr h="26424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болезней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Состояло на 01.01.2023г.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Определено инвалидность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"Д" учете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49105"/>
                  </a:ext>
                </a:extLst>
              </a:tr>
              <a:tr h="371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достижению 16 лет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выехавшие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57420"/>
                  </a:ext>
                </a:extLst>
              </a:tr>
              <a:tr h="18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41278"/>
                  </a:ext>
                </a:extLst>
              </a:tr>
              <a:tr h="186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44399"/>
                  </a:ext>
                </a:extLst>
              </a:tr>
              <a:tr h="368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 и кроветворных органов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81647"/>
                  </a:ext>
                </a:extLst>
              </a:tr>
              <a:tr h="341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2117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Психические заболевания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54409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26511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зрения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5234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слуха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5836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кровообращения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16428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23975"/>
                  </a:ext>
                </a:extLst>
              </a:tr>
              <a:tr h="229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48025"/>
                  </a:ext>
                </a:extLst>
              </a:tr>
              <a:tr h="564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костно-мышечной системы и соединительной ткани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87201"/>
                  </a:ext>
                </a:extLst>
              </a:tr>
              <a:tr h="341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2603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386A7-2779-4D64-9A1D-371C804DC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000" y="25778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52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BEFF2-AB10-4474-8F14-DBD7DE9F309C}"/>
              </a:ext>
            </a:extLst>
          </p:cNvPr>
          <p:cNvSpPr/>
          <p:nvPr/>
        </p:nvSpPr>
        <p:spPr>
          <a:xfrm>
            <a:off x="119250" y="51815"/>
            <a:ext cx="89295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hangingPunct="0"/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Mangal"/>
                <a:sym typeface="Trebuchet MS"/>
              </a:rPr>
              <a:t>Акушерско-гинекологическая служба</a:t>
            </a:r>
            <a:endParaRPr lang="ru-RU" sz="2000" kern="15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Mangal"/>
              <a:sym typeface="Trebuchet MS"/>
            </a:endParaRPr>
          </a:p>
          <a:p>
            <a:pPr algn="ctr" hangingPunct="0"/>
            <a:r>
              <a:rPr lang="ru-RU" sz="2000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rebuchet MS"/>
              </a:rPr>
              <a:t>по женской консультации за 2022-2023г.г.</a:t>
            </a:r>
            <a:endParaRPr lang="ru-RU" sz="2000" kern="150" dirty="0">
              <a:solidFill>
                <a:srgbClr val="0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Mangal"/>
              <a:sym typeface="Trebuchet M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23E5CE5-34A1-4699-A577-3CF6153B5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58009"/>
              </p:ext>
            </p:extLst>
          </p:nvPr>
        </p:nvGraphicFramePr>
        <p:xfrm>
          <a:off x="111750" y="783573"/>
          <a:ext cx="8937000" cy="5043006"/>
        </p:xfrm>
        <a:graphic>
          <a:graphicData uri="http://schemas.openxmlformats.org/drawingml/2006/table">
            <a:tbl>
              <a:tblPr firstRow="1" firstCol="1" bandRow="1"/>
              <a:tblGrid>
                <a:gridCol w="2766993">
                  <a:extLst>
                    <a:ext uri="{9D8B030D-6E8A-4147-A177-3AD203B41FA5}">
                      <a16:colId xmlns:a16="http://schemas.microsoft.com/office/drawing/2014/main" val="4096659224"/>
                    </a:ext>
                  </a:extLst>
                </a:gridCol>
                <a:gridCol w="1994808">
                  <a:extLst>
                    <a:ext uri="{9D8B030D-6E8A-4147-A177-3AD203B41FA5}">
                      <a16:colId xmlns:a16="http://schemas.microsoft.com/office/drawing/2014/main" val="2189551775"/>
                    </a:ext>
                  </a:extLst>
                </a:gridCol>
                <a:gridCol w="2633368">
                  <a:extLst>
                    <a:ext uri="{9D8B030D-6E8A-4147-A177-3AD203B41FA5}">
                      <a16:colId xmlns:a16="http://schemas.microsoft.com/office/drawing/2014/main" val="1640782577"/>
                    </a:ext>
                  </a:extLst>
                </a:gridCol>
                <a:gridCol w="1541831">
                  <a:extLst>
                    <a:ext uri="{9D8B030D-6E8A-4147-A177-3AD203B41FA5}">
                      <a16:colId xmlns:a16="http://schemas.microsoft.com/office/drawing/2014/main" val="3639444534"/>
                    </a:ext>
                  </a:extLst>
                </a:gridCol>
              </a:tblGrid>
              <a:tr h="32811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12мес. 2022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мес.2023года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381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07168"/>
                  </a:ext>
                </a:extLst>
              </a:tr>
              <a:tr h="24639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Поступило под наблюдение (всего)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381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74479"/>
                  </a:ext>
                </a:extLst>
              </a:tr>
              <a:tr h="32811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 том числе до 12 недель (ранняя явка)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912-73,4%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812 -92,4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90081"/>
                  </a:ext>
                </a:extLst>
              </a:tr>
              <a:tr h="283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Осмотрены терапевтом поступивших беременных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1001-99,9%</a:t>
                      </a: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36292"/>
                  </a:ext>
                </a:extLst>
              </a:tr>
              <a:tr h="26645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до 12 недель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815-</a:t>
                      </a: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76616"/>
                  </a:ext>
                </a:extLst>
              </a:tr>
              <a:tr h="5057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</a:t>
                      </a: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-26,6на 1000родов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-22,6 на 1000родов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81054"/>
                  </a:ext>
                </a:extLst>
              </a:tr>
              <a:tr h="46135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них:мертворожденные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9-8,02на 1000родов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3-3,08 на 1000 родов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01305"/>
                  </a:ext>
                </a:extLst>
              </a:tr>
              <a:tr h="24639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неонатальная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2-2,1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46430"/>
                  </a:ext>
                </a:extLst>
              </a:tr>
              <a:tr h="32811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Родили живыми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1071-95,5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947-97,7%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62803"/>
                  </a:ext>
                </a:extLst>
              </a:tr>
              <a:tr h="246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преждевременные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50-4,5%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22-2,27%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61517"/>
                  </a:ext>
                </a:extLst>
              </a:tr>
              <a:tr h="266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домашние роды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847883"/>
                  </a:ext>
                </a:extLst>
              </a:tr>
              <a:tr h="26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подростки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7-0</a:t>
                      </a: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3-0,3%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20702"/>
                  </a:ext>
                </a:extLst>
              </a:tr>
              <a:tr h="2837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Осмотрены терапевтом закончивших беременность всего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1177-99,7%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1009-100%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81516"/>
                  </a:ext>
                </a:extLst>
              </a:tr>
              <a:tr h="24639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до 12недель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r>
                        <a:rPr lang="kk-KZ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-75,3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859-85,1%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88862"/>
                  </a:ext>
                </a:extLst>
              </a:tr>
              <a:tr h="24639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беременных на конец отчетного  периода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75310"/>
                  </a:ext>
                </a:extLst>
              </a:tr>
              <a:tr h="24639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4576"/>
                  </a:ext>
                </a:extLst>
              </a:tr>
              <a:tr h="24639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Младенческая смертность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5-5,2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55" marR="9655" marT="9655" marB="9655" anchor="ctr">
                    <a:lnL w="12700" cmpd="sng">
                      <a:solidFill>
                        <a:srgbClr val="99CCFF"/>
                      </a:solidFill>
                    </a:lnL>
                    <a:lnR w="12700" cmpd="sng">
                      <a:solidFill>
                        <a:srgbClr val="99CCFF"/>
                      </a:solidFill>
                    </a:lnR>
                    <a:lnT w="12700" cmpd="sng">
                      <a:solidFill>
                        <a:srgbClr val="99CCFF"/>
                      </a:solidFill>
                    </a:lnT>
                    <a:lnB w="12700" cmpd="sng">
                      <a:solidFill>
                        <a:srgbClr val="99CC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5F8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3594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0762" y="5836020"/>
            <a:ext cx="895897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2023 года отмечается сдвиг в положительную сторону,  уменьшились преждевременные роды и роды в подростковом возрасте, нет домашних родов, но не достигает порогового значения взятые под наблюдением беременных и осмотр терапевта до 12 недель.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D8651-DA93-435F-B612-E21916F2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50" y="11325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82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80500" y="580669"/>
            <a:ext cx="4383000" cy="3924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79" tIns="34289" rIns="68579" bIns="34289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Показатель смертности населения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9500" y="5376101"/>
            <a:ext cx="76050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Показатель смертности на уровне 2022 года.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Отмечается рост смертности трудоспособного возраста -  на 31%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57243" algn="l"/>
                <a:tab pos="2227614" algn="ctr"/>
              </a:tabLs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(за счет БСК, ОД, Болезни пищеварения, НС)                           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89927"/>
              </p:ext>
            </p:extLst>
          </p:nvPr>
        </p:nvGraphicFramePr>
        <p:xfrm>
          <a:off x="769500" y="1093439"/>
          <a:ext cx="7605000" cy="4230008"/>
        </p:xfrm>
        <a:graphic>
          <a:graphicData uri="http://schemas.openxmlformats.org/drawingml/2006/table">
            <a:tbl>
              <a:tblPr/>
              <a:tblGrid>
                <a:gridCol w="3233480">
                  <a:extLst>
                    <a:ext uri="{9D8B030D-6E8A-4147-A177-3AD203B41FA5}">
                      <a16:colId xmlns:a16="http://schemas.microsoft.com/office/drawing/2014/main" val="3855168173"/>
                    </a:ext>
                  </a:extLst>
                </a:gridCol>
                <a:gridCol w="2185760">
                  <a:extLst>
                    <a:ext uri="{9D8B030D-6E8A-4147-A177-3AD203B41FA5}">
                      <a16:colId xmlns:a16="http://schemas.microsoft.com/office/drawing/2014/main" val="2452742984"/>
                    </a:ext>
                  </a:extLst>
                </a:gridCol>
                <a:gridCol w="2185760">
                  <a:extLst>
                    <a:ext uri="{9D8B030D-6E8A-4147-A177-3AD203B41FA5}">
                      <a16:colId xmlns:a16="http://schemas.microsoft.com/office/drawing/2014/main" val="2550530720"/>
                    </a:ext>
                  </a:extLst>
                </a:gridCol>
              </a:tblGrid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77002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умерших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192-455,5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194-454,1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68217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- трудоспособного возраста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60115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-Взрослое население/дети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141-100%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189-98,96%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83372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2-1,04%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313646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Младенческая смертность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52780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дому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105-249,1на 100 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95-222,3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68517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КВИ, пневмония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4-9,4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52381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системы кровообращения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39-92,7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50-117,0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88338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дыхания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13-30,8 на 100тыс 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21-49,1на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614828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Онкологические заболевания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38-89,4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22-51,2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55017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пищеварения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12-28,4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25-58,5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0546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нервной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27-64,2 на 100 тыс. 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30-70,2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1810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 эндокринной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8-19,0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12-28,0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71499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мочеполовой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7-16,6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4-9,3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434564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Травмы, отравления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13-30,8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5-11,7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36182"/>
                  </a:ext>
                </a:extLst>
              </a:tr>
              <a:tr h="248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31-73,7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25-58,5 на 100тыс.нас.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6749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00EB44-DCA6-4674-BD37-AF07E893D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000" y="139107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11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0" y="675542"/>
            <a:ext cx="8554304" cy="5686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E6AF1-BFD8-4036-BE0A-4EFB2558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274" y="203638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41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4500" y="379874"/>
            <a:ext cx="6975000" cy="6848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4048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Результат профилактических осмотров населения по итогам 2023 года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Trebuchet M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24706"/>
              </p:ext>
            </p:extLst>
          </p:nvPr>
        </p:nvGraphicFramePr>
        <p:xfrm>
          <a:off x="589499" y="1144287"/>
          <a:ext cx="7965001" cy="421744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6873">
                  <a:extLst>
                    <a:ext uri="{9D8B030D-6E8A-4147-A177-3AD203B41FA5}">
                      <a16:colId xmlns:a16="http://schemas.microsoft.com/office/drawing/2014/main" val="1787475216"/>
                    </a:ext>
                  </a:extLst>
                </a:gridCol>
                <a:gridCol w="2507257">
                  <a:extLst>
                    <a:ext uri="{9D8B030D-6E8A-4147-A177-3AD203B41FA5}">
                      <a16:colId xmlns:a16="http://schemas.microsoft.com/office/drawing/2014/main" val="728213832"/>
                    </a:ext>
                  </a:extLst>
                </a:gridCol>
                <a:gridCol w="1460029">
                  <a:extLst>
                    <a:ext uri="{9D8B030D-6E8A-4147-A177-3AD203B41FA5}">
                      <a16:colId xmlns:a16="http://schemas.microsoft.com/office/drawing/2014/main" val="896262117"/>
                    </a:ext>
                  </a:extLst>
                </a:gridCol>
                <a:gridCol w="1797442">
                  <a:extLst>
                    <a:ext uri="{9D8B030D-6E8A-4147-A177-3AD203B41FA5}">
                      <a16:colId xmlns:a16="http://schemas.microsoft.com/office/drawing/2014/main" val="4187624826"/>
                    </a:ext>
                  </a:extLst>
                </a:gridCol>
                <a:gridCol w="1673400">
                  <a:extLst>
                    <a:ext uri="{9D8B030D-6E8A-4147-A177-3AD203B41FA5}">
                      <a16:colId xmlns:a16="http://schemas.microsoft.com/office/drawing/2014/main" val="2049136587"/>
                    </a:ext>
                  </a:extLst>
                </a:gridCol>
              </a:tblGrid>
              <a:tr h="191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515405"/>
                  </a:ext>
                </a:extLst>
              </a:tr>
              <a:tr h="57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БСК (болезни системы кровообращения)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29547"/>
                  </a:ext>
                </a:extLst>
              </a:tr>
              <a:tr h="57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Сахарный диабет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(100%)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(6,9%)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849"/>
                  </a:ext>
                </a:extLst>
              </a:tr>
              <a:tr h="57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Глаукома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(100%)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(0%)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145521"/>
                  </a:ext>
                </a:extLst>
              </a:tr>
              <a:tr h="57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Поведенческий фактор риска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180039"/>
                  </a:ext>
                </a:extLst>
              </a:tr>
              <a:tr h="57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молочный железы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(96,3%)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92288"/>
                  </a:ext>
                </a:extLst>
              </a:tr>
              <a:tr h="57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шейки матки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(99,95%)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368856"/>
                  </a:ext>
                </a:extLst>
              </a:tr>
              <a:tr h="520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Рак прямой и толстой кишки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(1,3%)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66929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9498" y="5382595"/>
            <a:ext cx="79650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048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Охват профилактическим и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скрининговым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Trebuchet MS"/>
              </a:rPr>
              <a:t> осмотром населения от плана составил – 100% по итогам 2023 года.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060F4-1705-42B8-AAE9-37498FB8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000" y="139107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27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832513-92E8-4E1F-B9AF-040BFF2EA11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1211" y="4810188"/>
            <a:ext cx="8361576" cy="760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2022 годом выполнения календарных прививок вырос на 1,5%, а также были выполнены планы значимых прививок как, АКДС1, рев. КПК, Пневмо1.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приостановили ревакцинации БЦЖ по приказу МЗ РК.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E60B-BFFB-453F-9A0A-ABF2DE6594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85161" y="789156"/>
            <a:ext cx="4173676" cy="4502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Иммунопрофилактика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EE0A84-91C7-433B-9CC4-5A01622AA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3926"/>
              </p:ext>
            </p:extLst>
          </p:nvPr>
        </p:nvGraphicFramePr>
        <p:xfrm>
          <a:off x="391211" y="1584000"/>
          <a:ext cx="8361576" cy="3213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200">
                  <a:extLst>
                    <a:ext uri="{9D8B030D-6E8A-4147-A177-3AD203B41FA5}">
                      <a16:colId xmlns:a16="http://schemas.microsoft.com/office/drawing/2014/main" val="1462002325"/>
                    </a:ext>
                  </a:extLst>
                </a:gridCol>
                <a:gridCol w="2088682">
                  <a:extLst>
                    <a:ext uri="{9D8B030D-6E8A-4147-A177-3AD203B41FA5}">
                      <a16:colId xmlns:a16="http://schemas.microsoft.com/office/drawing/2014/main" val="605754020"/>
                    </a:ext>
                  </a:extLst>
                </a:gridCol>
                <a:gridCol w="1216963">
                  <a:extLst>
                    <a:ext uri="{9D8B030D-6E8A-4147-A177-3AD203B41FA5}">
                      <a16:colId xmlns:a16="http://schemas.microsoft.com/office/drawing/2014/main" val="2718699196"/>
                    </a:ext>
                  </a:extLst>
                </a:gridCol>
                <a:gridCol w="1159293">
                  <a:extLst>
                    <a:ext uri="{9D8B030D-6E8A-4147-A177-3AD203B41FA5}">
                      <a16:colId xmlns:a16="http://schemas.microsoft.com/office/drawing/2014/main" val="3169048672"/>
                    </a:ext>
                  </a:extLst>
                </a:gridCol>
                <a:gridCol w="468216">
                  <a:extLst>
                    <a:ext uri="{9D8B030D-6E8A-4147-A177-3AD203B41FA5}">
                      <a16:colId xmlns:a16="http://schemas.microsoft.com/office/drawing/2014/main" val="1037604539"/>
                    </a:ext>
                  </a:extLst>
                </a:gridCol>
                <a:gridCol w="1548570">
                  <a:extLst>
                    <a:ext uri="{9D8B030D-6E8A-4147-A177-3AD203B41FA5}">
                      <a16:colId xmlns:a16="http://schemas.microsoft.com/office/drawing/2014/main" val="1020493573"/>
                    </a:ext>
                  </a:extLst>
                </a:gridCol>
                <a:gridCol w="942177">
                  <a:extLst>
                    <a:ext uri="{9D8B030D-6E8A-4147-A177-3AD203B41FA5}">
                      <a16:colId xmlns:a16="http://schemas.microsoft.com/office/drawing/2014/main" val="3869665789"/>
                    </a:ext>
                  </a:extLst>
                </a:gridCol>
                <a:gridCol w="520475">
                  <a:extLst>
                    <a:ext uri="{9D8B030D-6E8A-4147-A177-3AD203B41FA5}">
                      <a16:colId xmlns:a16="http://schemas.microsoft.com/office/drawing/2014/main" val="1344834119"/>
                    </a:ext>
                  </a:extLst>
                </a:gridCol>
              </a:tblGrid>
              <a:tr h="4046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вакцины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 2022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 2023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640107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 БЦЖ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934" marR="5934" marT="593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25542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775173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65975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 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99266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1279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 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69371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 6 лет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67870"/>
                  </a:ext>
                </a:extLst>
              </a:tr>
              <a:tr h="137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 6 лет (бустрикс)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55055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АДСМ 16 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01803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АДСМ взр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256791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 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27204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 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90400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</a:t>
                      </a:r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309084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ВГА 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58257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ВГА 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60947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10337"/>
                  </a:ext>
                </a:extLst>
              </a:tr>
              <a:tr h="138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Туберкулин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5923"/>
                  </a:ext>
                </a:extLst>
              </a:tr>
              <a:tr h="163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15740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4" marR="5934" marT="593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3404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E57F89-DBC0-4054-B8B7-AA130B6B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49665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22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1766400" y="625908"/>
            <a:ext cx="56111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обеспечение в рамках АЛО</a:t>
            </a:r>
          </a:p>
        </p:txBody>
      </p:sp>
      <p:sp>
        <p:nvSpPr>
          <p:cNvPr id="14" name="Номер слайда 118">
            <a:extLst>
              <a:ext uri="{FF2B5EF4-FFF2-40B4-BE49-F238E27FC236}">
                <a16:creationId xmlns:a16="http://schemas.microsoft.com/office/drawing/2014/main" id="{44763EB5-5E99-DDD8-1D02-A5DEA5FAA06D}"/>
              </a:ext>
            </a:extLst>
          </p:cNvPr>
          <p:cNvSpPr txBox="1">
            <a:spLocks/>
          </p:cNvSpPr>
          <p:nvPr/>
        </p:nvSpPr>
        <p:spPr>
          <a:xfrm>
            <a:off x="8839228" y="399935"/>
            <a:ext cx="268331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600" b="0" i="0" kern="1200">
                <a:solidFill>
                  <a:srgbClr val="3A53A4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1">
              <a:lnSpc>
                <a:spcPts val="1856"/>
              </a:lnSpc>
            </a:pPr>
            <a:r>
              <a:rPr lang="ru-RU" sz="1572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4DABA92-0785-E442-E9D1-0C85EAD7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73592"/>
              </p:ext>
            </p:extLst>
          </p:nvPr>
        </p:nvGraphicFramePr>
        <p:xfrm>
          <a:off x="250275" y="1382761"/>
          <a:ext cx="8643449" cy="3930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204">
                  <a:extLst>
                    <a:ext uri="{9D8B030D-6E8A-4147-A177-3AD203B41FA5}">
                      <a16:colId xmlns:a16="http://schemas.microsoft.com/office/drawing/2014/main" val="640979217"/>
                    </a:ext>
                  </a:extLst>
                </a:gridCol>
                <a:gridCol w="2351361">
                  <a:extLst>
                    <a:ext uri="{9D8B030D-6E8A-4147-A177-3AD203B41FA5}">
                      <a16:colId xmlns:a16="http://schemas.microsoft.com/office/drawing/2014/main" val="498105713"/>
                    </a:ext>
                  </a:extLst>
                </a:gridCol>
                <a:gridCol w="1495953">
                  <a:extLst>
                    <a:ext uri="{9D8B030D-6E8A-4147-A177-3AD203B41FA5}">
                      <a16:colId xmlns:a16="http://schemas.microsoft.com/office/drawing/2014/main" val="4021158176"/>
                    </a:ext>
                  </a:extLst>
                </a:gridCol>
                <a:gridCol w="1461977">
                  <a:extLst>
                    <a:ext uri="{9D8B030D-6E8A-4147-A177-3AD203B41FA5}">
                      <a16:colId xmlns:a16="http://schemas.microsoft.com/office/drawing/2014/main" val="1452811297"/>
                    </a:ext>
                  </a:extLst>
                </a:gridCol>
                <a:gridCol w="1887230">
                  <a:extLst>
                    <a:ext uri="{9D8B030D-6E8A-4147-A177-3AD203B41FA5}">
                      <a16:colId xmlns:a16="http://schemas.microsoft.com/office/drawing/2014/main" val="1074639684"/>
                    </a:ext>
                  </a:extLst>
                </a:gridCol>
                <a:gridCol w="1036724">
                  <a:extLst>
                    <a:ext uri="{9D8B030D-6E8A-4147-A177-3AD203B41FA5}">
                      <a16:colId xmlns:a16="http://schemas.microsoft.com/office/drawing/2014/main" val="2530629169"/>
                    </a:ext>
                  </a:extLst>
                </a:gridCol>
              </a:tblGrid>
              <a:tr h="542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МЕДИЦИНСКОГО ТОВАРА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28472"/>
                  </a:ext>
                </a:extLst>
              </a:tr>
              <a:tr h="1179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kk-KZ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Примичание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73042"/>
                  </a:ext>
                </a:extLst>
              </a:tr>
              <a:tr h="4416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kk-KZ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ДОГОВОРУ БЕЗВОЗМЕЗДНОЙ ПОСТАВКИ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algn="l"/>
                      <a:endParaRPr lang="x-none" sz="185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82759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 на начало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749 749,00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7 413 198,54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+ 6 663 449,54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Приход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278 758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508,21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340 860 562,70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62 102 054,49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r>
                        <a:rPr lang="kk-KZ" sz="14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095 058,67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348 256 255,24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76 161 196,57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72169"/>
                  </a:ext>
                </a:extLst>
              </a:tr>
              <a:tr h="4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Остаток</a:t>
                      </a:r>
                      <a:r>
                        <a:rPr lang="kk-KZ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конец</a:t>
                      </a:r>
                      <a:endParaRPr lang="x-none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7 41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x-none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x-none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98,54</a:t>
                      </a: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17 506,00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- 7 395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,54</a:t>
                      </a:r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85198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250274" y="5313606"/>
            <a:ext cx="864344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kk-K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сравнительным данным за 2022-2023 годы обеспечение пациентов увеличилось на 27,9 %.</a:t>
            </a:r>
          </a:p>
          <a:p>
            <a:pPr algn="ctr"/>
            <a:endParaRPr lang="kk-K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EEBDB-1F68-487E-BEC4-A84AD34C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413" y="51323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3386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118">
            <a:extLst>
              <a:ext uri="{FF2B5EF4-FFF2-40B4-BE49-F238E27FC236}">
                <a16:creationId xmlns:a16="http://schemas.microsoft.com/office/drawing/2014/main" id="{44763EB5-5E99-DDD8-1D02-A5DEA5FAA06D}"/>
              </a:ext>
            </a:extLst>
          </p:cNvPr>
          <p:cNvSpPr txBox="1">
            <a:spLocks/>
          </p:cNvSpPr>
          <p:nvPr/>
        </p:nvSpPr>
        <p:spPr>
          <a:xfrm>
            <a:off x="8839228" y="399935"/>
            <a:ext cx="268331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2600" b="0" i="0" kern="1200">
                <a:solidFill>
                  <a:srgbClr val="3A53A4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1">
              <a:lnSpc>
                <a:spcPts val="1856"/>
              </a:lnSpc>
            </a:pPr>
            <a:r>
              <a:rPr lang="ru-RU" sz="1572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2049256" y="605675"/>
            <a:ext cx="50400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-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остатков на 01.01.2024г. по аптеке </a:t>
            </a:r>
            <a:endParaRPr lang="ru-RU" sz="2000" b="1" i="1" spc="-6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4DABA92-0785-E442-E9D1-0C85EAD7D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902992"/>
              </p:ext>
            </p:extLst>
          </p:nvPr>
        </p:nvGraphicFramePr>
        <p:xfrm>
          <a:off x="521377" y="1219720"/>
          <a:ext cx="8100623" cy="3678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23">
                  <a:extLst>
                    <a:ext uri="{9D8B030D-6E8A-4147-A177-3AD203B41FA5}">
                      <a16:colId xmlns:a16="http://schemas.microsoft.com/office/drawing/2014/main" val="640979217"/>
                    </a:ext>
                  </a:extLst>
                </a:gridCol>
                <a:gridCol w="2671921">
                  <a:extLst>
                    <a:ext uri="{9D8B030D-6E8A-4147-A177-3AD203B41FA5}">
                      <a16:colId xmlns:a16="http://schemas.microsoft.com/office/drawing/2014/main" val="498105713"/>
                    </a:ext>
                  </a:extLst>
                </a:gridCol>
                <a:gridCol w="1734802">
                  <a:extLst>
                    <a:ext uri="{9D8B030D-6E8A-4147-A177-3AD203B41FA5}">
                      <a16:colId xmlns:a16="http://schemas.microsoft.com/office/drawing/2014/main" val="4021158176"/>
                    </a:ext>
                  </a:extLst>
                </a:gridCol>
                <a:gridCol w="1695401">
                  <a:extLst>
                    <a:ext uri="{9D8B030D-6E8A-4147-A177-3AD203B41FA5}">
                      <a16:colId xmlns:a16="http://schemas.microsoft.com/office/drawing/2014/main" val="1452811297"/>
                    </a:ext>
                  </a:extLst>
                </a:gridCol>
                <a:gridCol w="1727876">
                  <a:extLst>
                    <a:ext uri="{9D8B030D-6E8A-4147-A177-3AD203B41FA5}">
                      <a16:colId xmlns:a16="http://schemas.microsoft.com/office/drawing/2014/main" val="1074639684"/>
                    </a:ext>
                  </a:extLst>
                </a:gridCol>
              </a:tblGrid>
              <a:tr h="268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МЕДИЦИНСКОГО ТОВАРА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28472"/>
                  </a:ext>
                </a:extLst>
              </a:tr>
              <a:tr h="1004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 </a:t>
                      </a:r>
                    </a:p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973042"/>
                  </a:ext>
                </a:extLst>
              </a:tr>
              <a:tr h="375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Лекарственные средства</a:t>
                      </a:r>
                      <a:endParaRPr lang="x-none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15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709 222,46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762 316,17</a:t>
                      </a:r>
                      <a:endParaRPr lang="x-none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- 946</a:t>
                      </a:r>
                      <a:r>
                        <a:rPr lang="ru-RU" sz="15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906,29</a:t>
                      </a:r>
                      <a:endParaRPr lang="x-none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82759"/>
                  </a:ext>
                </a:extLst>
              </a:tr>
              <a:tr h="375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 изделия</a:t>
                      </a:r>
                      <a:endParaRPr lang="x-none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kk-KZ" sz="15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831 621,90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kk-KZ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653 407,72</a:t>
                      </a:r>
                      <a:endParaRPr lang="x-none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+821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785,82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03491"/>
                  </a:ext>
                </a:extLst>
              </a:tr>
              <a:tr h="902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Дезинфицирующие средства</a:t>
                      </a:r>
                      <a:endParaRPr lang="x-none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2 012 415,44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428 476,00</a:t>
                      </a:r>
                      <a:endParaRPr lang="x-none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583 939,44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028046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Стоматологические расходники</a:t>
                      </a:r>
                      <a:endParaRPr lang="x-none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r>
                        <a:rPr lang="kk-KZ" sz="15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314,00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kk-KZ" sz="1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741,00</a:t>
                      </a:r>
                      <a:endParaRPr lang="x-none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- 315</a:t>
                      </a:r>
                      <a:r>
                        <a:rPr lang="ru-RU" sz="15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573,00</a:t>
                      </a:r>
                      <a:endParaRPr lang="ru-RU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49163"/>
                  </a:ext>
                </a:extLst>
              </a:tr>
              <a:tr h="26871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0" marR="4950" marT="49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/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x-none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kk-KZ" sz="15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962 573,80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5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18 937 940,89</a:t>
                      </a:r>
                      <a:endParaRPr lang="x-none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ru-RU" sz="15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024 632,91</a:t>
                      </a:r>
                      <a:endParaRPr lang="x-none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0" marR="4990" marT="499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90029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535182" y="4912951"/>
            <a:ext cx="8068148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400" b="1" spc="-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отмечается уменьшение остатков на конец отчетного периода до 19,25%</a:t>
            </a:r>
            <a:endParaRPr lang="ru-RU" sz="1400" b="1" i="1" spc="-6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33B66A-5A3D-B840-0468-16CF8BEE82B4}"/>
              </a:ext>
            </a:extLst>
          </p:cNvPr>
          <p:cNvSpPr txBox="1"/>
          <p:nvPr/>
        </p:nvSpPr>
        <p:spPr>
          <a:xfrm>
            <a:off x="535182" y="5235617"/>
            <a:ext cx="806814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400" b="1" spc="-6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уменьшения остатков/запасов ЛС, МИ можно сказать что ведутся работы по оптимизации планирования потребности/закупа ЛС</a:t>
            </a:r>
            <a:endParaRPr lang="ru-RU" sz="1400" b="1" i="1" spc="-6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81B187-5D09-4A38-801B-4ED7DF14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413" y="51323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026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ужба поддержки пациента и внутреннего аудита"/>
          <p:cNvSpPr txBox="1"/>
          <p:nvPr/>
        </p:nvSpPr>
        <p:spPr>
          <a:xfrm>
            <a:off x="1082365" y="798337"/>
            <a:ext cx="6934269" cy="41549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4289" rIns="34289">
            <a:spAutoFit/>
          </a:bodyPr>
          <a:lstStyle>
            <a:lvl1pPr algn="ctr">
              <a:defRPr sz="2400" b="1">
                <a:solidFill>
                  <a:srgbClr val="383838"/>
                </a:soli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pPr hangingPunct="0"/>
            <a:r>
              <a:rPr sz="21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sz="21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sz="21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r>
              <a:rPr sz="21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1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z="21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1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Объект 4"/>
          <p:cNvGraphicFramePr/>
          <p:nvPr>
            <p:extLst>
              <p:ext uri="{D42A27DB-BD31-4B8C-83A1-F6EECF244321}">
                <p14:modId xmlns:p14="http://schemas.microsoft.com/office/powerpoint/2010/main" val="3364053558"/>
              </p:ext>
            </p:extLst>
          </p:nvPr>
        </p:nvGraphicFramePr>
        <p:xfrm>
          <a:off x="319500" y="1535920"/>
          <a:ext cx="8336251" cy="3805482"/>
        </p:xfrm>
        <a:graphic>
          <a:graphicData uri="http://schemas.openxmlformats.org/drawingml/2006/table">
            <a:tbl>
              <a:tblPr firstCol="1">
                <a:tableStyleId>{BC89EF96-8CEA-46FF-86C4-4CE0E7609802}</a:tableStyleId>
              </a:tblPr>
              <a:tblGrid>
                <a:gridCol w="5067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5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PT Sans"/>
                        </a:defRPr>
                      </a:pP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202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2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202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3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5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PT Sans"/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помощи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74,3</a:t>
                      </a: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%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82,4%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Всего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зарегистрировано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обращений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133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112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том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числе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: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устные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81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55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исьменные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52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57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Всего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рассмотрено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133</a:t>
                      </a: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(100%)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112</a:t>
                      </a: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 (100%)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Некачественное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обследование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или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лечение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3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4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Недостатки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в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организации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приема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больных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4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8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Нарушение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этики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и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деонтологии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4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4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обоснованные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Частично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обоснованные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Дефекты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организационного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характера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устранены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по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принципу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«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здесь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и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сейчас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»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40 (30,0%)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41 (36,6%)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Влияние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дифференцированную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оплату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или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СКПН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Наложение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дисциплинарных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T Sans"/>
                        </a:rPr>
                        <a:t>мер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PT Sans"/>
                      </a:endParaRPr>
                    </a:p>
                  </a:txBody>
                  <a:tcPr marL="0" marR="0" marT="0" marB="0" anchor="ctr" horzOverflow="overflow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0</a:t>
                      </a:r>
                      <a:endParaRPr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9500" y="5371099"/>
            <a:ext cx="8325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снижение обращений населения в сравнении с 2022 годом на 16%, что повлияло на увеличение процента удовлетворенности до 82,4%.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6AFFD3-E266-4D2F-99E0-C9B48A76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300" y="306749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6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386671" y="857517"/>
            <a:ext cx="4883462" cy="50584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marL="240030" indent="-240030" algn="l" defTabSz="6858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400" b="0" i="0" kern="1200" cap="none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defTabSz="514350"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Финансово-хозяйственная деятельность</a:t>
            </a:r>
            <a:r>
              <a:rPr lang="ru-RU" sz="2000" b="1" dirty="0">
                <a:gradFill>
                  <a:gsLst>
                    <a:gs pos="0">
                      <a:sysClr val="windowText" lastClr="000000"/>
                    </a:gs>
                    <a:gs pos="40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gradFill>
                <a:gsLst>
                  <a:gs pos="0">
                    <a:sysClr val="windowText" lastClr="000000"/>
                  </a:gs>
                  <a:gs pos="40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 bwMode="auto">
          <a:xfrm>
            <a:off x="1099026" y="4911145"/>
            <a:ext cx="7458752" cy="56271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spAutoFit/>
          </a:bodyPr>
          <a:lstStyle>
            <a:lvl1pPr marL="0" indent="45085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indent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indent="338138" algn="ctr" defTabSz="514350">
              <a:buClrTx/>
              <a:buSzTx/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договора с НАО «ФСМС» (ГОБМП/ОСМС) в начале 2023 года выделен госзаказ в сумме 1 499 973,0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53604" algn="just" defTabSz="514350">
              <a:buClrTx/>
              <a:buSzTx/>
              <a:defRPr/>
            </a:pPr>
            <a:endParaRPr lang="ru-RU" altLang="ru-RU" sz="619" dirty="0">
              <a:solidFill>
                <a:schemeClr val="bg1"/>
              </a:solidFill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56FCB1FF-3934-4771-84AD-F7BB941F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671" y="1398686"/>
            <a:ext cx="4883462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доходы                                                          в </a:t>
            </a:r>
            <a:r>
              <a:rPr lang="ru-RU" altLang="ru-RU" sz="135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endParaRPr lang="ru-RU" altLang="ru-RU" sz="1350" dirty="0">
              <a:solidFill>
                <a:prstClr val="black"/>
              </a:solidFill>
              <a:latin typeface="Trebuchet MS" panose="020B0603020202020204"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EBD20B59-5F57-427E-A263-C8152788E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67509"/>
              </p:ext>
            </p:extLst>
          </p:nvPr>
        </p:nvGraphicFramePr>
        <p:xfrm>
          <a:off x="1099026" y="1907721"/>
          <a:ext cx="7458752" cy="2961730"/>
        </p:xfrm>
        <a:graphic>
          <a:graphicData uri="http://schemas.openxmlformats.org/drawingml/2006/table">
            <a:tbl>
              <a:tblPr firstRow="1" firstCol="1" bandRow="1"/>
              <a:tblGrid>
                <a:gridCol w="2449343">
                  <a:extLst>
                    <a:ext uri="{9D8B030D-6E8A-4147-A177-3AD203B41FA5}">
                      <a16:colId xmlns:a16="http://schemas.microsoft.com/office/drawing/2014/main" val="3610300739"/>
                    </a:ext>
                  </a:extLst>
                </a:gridCol>
                <a:gridCol w="1892566">
                  <a:extLst>
                    <a:ext uri="{9D8B030D-6E8A-4147-A177-3AD203B41FA5}">
                      <a16:colId xmlns:a16="http://schemas.microsoft.com/office/drawing/2014/main" val="1928792341"/>
                    </a:ext>
                  </a:extLst>
                </a:gridCol>
                <a:gridCol w="1650568">
                  <a:extLst>
                    <a:ext uri="{9D8B030D-6E8A-4147-A177-3AD203B41FA5}">
                      <a16:colId xmlns:a16="http://schemas.microsoft.com/office/drawing/2014/main" val="59416550"/>
                    </a:ext>
                  </a:extLst>
                </a:gridCol>
                <a:gridCol w="1466275">
                  <a:extLst>
                    <a:ext uri="{9D8B030D-6E8A-4147-A177-3AD203B41FA5}">
                      <a16:colId xmlns:a16="http://schemas.microsoft.com/office/drawing/2014/main" val="882071226"/>
                    </a:ext>
                  </a:extLst>
                </a:gridCol>
              </a:tblGrid>
              <a:tr h="671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 финансирования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           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(2022-2023г)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90208"/>
                  </a:ext>
                </a:extLst>
              </a:tr>
              <a:tr h="671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Республиканский бюджет через ФСМС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1 551 221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1 723 283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65962"/>
                  </a:ext>
                </a:extLst>
              </a:tr>
              <a:tr h="439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Местный бюджет УОЗ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г.Алматы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5 502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71 780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47135"/>
                  </a:ext>
                </a:extLst>
              </a:tr>
              <a:tr h="3837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Платные услуги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15 831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11 276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02773"/>
                  </a:ext>
                </a:extLst>
              </a:tr>
              <a:tr h="362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доходы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15 792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458 897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587153"/>
                  </a:ext>
                </a:extLst>
              </a:tr>
              <a:tr h="2157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доходы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1 588 346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2 265 236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45573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F82CEE-E229-497B-9F4F-11D9AE10E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78" y="23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3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421DA45-3934-479D-A688-AB711D5F069A}"/>
              </a:ext>
            </a:extLst>
          </p:cNvPr>
          <p:cNvSpPr txBox="1"/>
          <p:nvPr/>
        </p:nvSpPr>
        <p:spPr>
          <a:xfrm>
            <a:off x="432000" y="1959367"/>
            <a:ext cx="8279999" cy="29392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defTabSz="914400"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повышением тарифа дополнительно выделено финансирование – 269 048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18%;</a:t>
            </a:r>
          </a:p>
          <a:p>
            <a:pPr marL="342900" lvl="0" indent="-342900" algn="ctr" defTabSz="914400"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допущением штрафных санкции сумма договора уменьшена на 3 154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-0,2%;</a:t>
            </a:r>
          </a:p>
          <a:p>
            <a:pPr marL="342900" lvl="0" indent="-342900" algn="ctr" defTabSz="914400"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неисполнением ежемесячного плана, произведено уменьшение суммы договора на 73 080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-4%;</a:t>
            </a:r>
          </a:p>
          <a:p>
            <a:pPr marL="342900" lvl="0" indent="-342900" algn="ctr" defTabSz="914400"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года получено дополнительное финансирование на общую сумму 31 359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2%;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08FE2-F866-472E-B015-0B9B8985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000" y="279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23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13652-41D6-4548-838B-637D5EE3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93" y="1269000"/>
            <a:ext cx="6363232" cy="7650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суммы договора НАО «ФСМС» в рамках (ГОБМП/ОСМС) на сумму 76 234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37382-7A27-45F2-8453-562ACE588C97}"/>
              </a:ext>
            </a:extLst>
          </p:cNvPr>
          <p:cNvSpPr txBox="1"/>
          <p:nvPr/>
        </p:nvSpPr>
        <p:spPr>
          <a:xfrm>
            <a:off x="1976093" y="2214000"/>
            <a:ext cx="5058232" cy="2893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Штрафные санкции – 3 154 </a:t>
            </a:r>
            <a:r>
              <a:rPr lang="ru-RU" sz="1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2 936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Стоматология – 4,5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Антенатальное наблюдение – 196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реабилитация по АПП – 17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Неисполненные обязательства – 73 080 </a:t>
            </a:r>
            <a:r>
              <a:rPr lang="ru-RU" sz="1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гобмп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20 429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осмс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74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ФКУ – 14 943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ФОСМОТР – 18 553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АНТИНАТАЛЬНОЕ НАБЛЮДЕНИЕ – 17 030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РЕАБИЛИТАЦИЯ ПРИ ДС – 2 049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2F0DCC-3731-4EA2-9953-86E55A88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23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67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F692F-C120-446C-835D-E2A3649A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024" y="1584000"/>
            <a:ext cx="4402290" cy="8162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выделенное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0F9086-9122-4CEC-8EA4-9AC6EC6357D4}"/>
              </a:ext>
            </a:extLst>
          </p:cNvPr>
          <p:cNvSpPr/>
          <p:nvPr/>
        </p:nvSpPr>
        <p:spPr>
          <a:xfrm>
            <a:off x="1189919" y="2529000"/>
            <a:ext cx="6862500" cy="20826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перевыполнением плана в течение года с ФОМС получено дополнительное финансирование на общую сумму 31 359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2%;</a:t>
            </a:r>
          </a:p>
          <a:p>
            <a:pPr lvl="0" algn="ctr" defTabSz="914400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КДУ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19 943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ctr" defTabSz="914400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Стоматология – 3 025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ctr" defTabSz="914400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Реабилитация по АПП – 3 030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ctr" defTabSz="914400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Дневной стационар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гобмп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5 360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тыс.тенге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CA2CDD-EF04-47D7-9D87-2BF6F29C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000" y="50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26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0675149-958F-475A-B390-DDEEF1BA6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41477"/>
              </p:ext>
            </p:extLst>
          </p:nvPr>
        </p:nvGraphicFramePr>
        <p:xfrm>
          <a:off x="297000" y="864000"/>
          <a:ext cx="8550000" cy="545936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23861">
                  <a:extLst>
                    <a:ext uri="{9D8B030D-6E8A-4147-A177-3AD203B41FA5}">
                      <a16:colId xmlns:a16="http://schemas.microsoft.com/office/drawing/2014/main" val="89946310"/>
                    </a:ext>
                  </a:extLst>
                </a:gridCol>
                <a:gridCol w="1411995">
                  <a:extLst>
                    <a:ext uri="{9D8B030D-6E8A-4147-A177-3AD203B41FA5}">
                      <a16:colId xmlns:a16="http://schemas.microsoft.com/office/drawing/2014/main" val="2833120048"/>
                    </a:ext>
                  </a:extLst>
                </a:gridCol>
                <a:gridCol w="1352543">
                  <a:extLst>
                    <a:ext uri="{9D8B030D-6E8A-4147-A177-3AD203B41FA5}">
                      <a16:colId xmlns:a16="http://schemas.microsoft.com/office/drawing/2014/main" val="3304306947"/>
                    </a:ext>
                  </a:extLst>
                </a:gridCol>
                <a:gridCol w="1159320">
                  <a:extLst>
                    <a:ext uri="{9D8B030D-6E8A-4147-A177-3AD203B41FA5}">
                      <a16:colId xmlns:a16="http://schemas.microsoft.com/office/drawing/2014/main" val="1194364160"/>
                    </a:ext>
                  </a:extLst>
                </a:gridCol>
                <a:gridCol w="702281">
                  <a:extLst>
                    <a:ext uri="{9D8B030D-6E8A-4147-A177-3AD203B41FA5}">
                      <a16:colId xmlns:a16="http://schemas.microsoft.com/office/drawing/2014/main" val="3387515731"/>
                    </a:ext>
                  </a:extLst>
                </a:gridCol>
              </a:tblGrid>
              <a:tr h="499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2023г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(+/-)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2836"/>
                  </a:ext>
                </a:extLst>
              </a:tr>
              <a:tr h="315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936 724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1 055 547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118 823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65092"/>
                  </a:ext>
                </a:extLst>
              </a:tr>
              <a:tr h="311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и налоги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103 917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119 947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16 030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81394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126 895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582 009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455 114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32492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Медикаменты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67 348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51 849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- 15 499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- 23%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39334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Безводмездное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медикаменты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15 792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458 897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443 105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2806%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59793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питание ФКУ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37 657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44 444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6 787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38042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Десткое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питание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Симилак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9 330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10 401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1 071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28597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запасы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12 560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16 418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3 858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17381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8 367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11 691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3 324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86303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85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31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- 64%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60127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1 330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2 056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726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688586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услуги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46 634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53 121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6 487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89302"/>
                  </a:ext>
                </a:extLst>
              </a:tr>
              <a:tr h="464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услуги свод по Жетысускому району РВК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66 392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- 66 392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- 100%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30469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КДУ соисполнение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282 820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282 894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74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20747"/>
                  </a:ext>
                </a:extLst>
              </a:tr>
              <a:tr h="276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31 420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30 161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- 1 259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55955"/>
                  </a:ext>
                </a:extLst>
              </a:tr>
              <a:tr h="548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1 538 192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2 203 849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665 657 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703517"/>
                  </a:ext>
                </a:extLst>
              </a:tr>
            </a:tbl>
          </a:graphicData>
        </a:graphic>
      </p:graphicFrame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3942000" y="323999"/>
            <a:ext cx="1800000" cy="42127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31F21-3ABF-4BD6-B6B2-01B31E4C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0" y="173964"/>
            <a:ext cx="766875" cy="5100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64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BDC7EEE-2DE1-4CDB-9B47-F022FF826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326044"/>
              </p:ext>
            </p:extLst>
          </p:nvPr>
        </p:nvGraphicFramePr>
        <p:xfrm>
          <a:off x="5496226" y="831870"/>
          <a:ext cx="3668924" cy="317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9FCD508-1A73-48F4-B484-AAD00BDF9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07572"/>
              </p:ext>
            </p:extLst>
          </p:nvPr>
        </p:nvGraphicFramePr>
        <p:xfrm>
          <a:off x="5085599" y="2619000"/>
          <a:ext cx="3915000" cy="327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D382428-0459-4695-A81E-6D83D1618F87}"/>
              </a:ext>
            </a:extLst>
          </p:cNvPr>
          <p:cNvSpPr txBox="1"/>
          <p:nvPr/>
        </p:nvSpPr>
        <p:spPr>
          <a:xfrm>
            <a:off x="180302" y="854115"/>
            <a:ext cx="5315924" cy="461664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anchor="ctr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Согласно пункту 2 статьи 123 Кодекса организации ПМСП осуществляют работу по следующим принципам: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семейный принцип обслуживания;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территориальная доступность ПМСП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31.12.2023г.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–  42 954 человек,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взрослое - 26 392,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подростки–2127,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детское население -14 435, ЖФВ-11 010  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участков – 30,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 ВОП – 24участков ( 80 %), терапевтических – 1 участка (3,3%), педиатрические -  5 (16,6%)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BFFF9A84-936A-4828-B5D0-FD7FE2328587}"/>
              </a:ext>
            </a:extLst>
          </p:cNvPr>
          <p:cNvSpPr/>
          <p:nvPr/>
        </p:nvSpPr>
        <p:spPr>
          <a:xfrm>
            <a:off x="2571995" y="2091516"/>
            <a:ext cx="484632" cy="4950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8B3CEB2-9748-407E-B2B3-730EBC8471F7}"/>
              </a:ext>
            </a:extLst>
          </p:cNvPr>
          <p:cNvSpPr/>
          <p:nvPr/>
        </p:nvSpPr>
        <p:spPr>
          <a:xfrm>
            <a:off x="2558335" y="4008121"/>
            <a:ext cx="484632" cy="4950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279653-5E8B-4B60-A0A1-89DD37C06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00" y="272565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23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C362A9-D4AE-4FA8-A9CD-C57530A63DD0}"/>
              </a:ext>
            </a:extLst>
          </p:cNvPr>
          <p:cNvSpPr/>
          <p:nvPr/>
        </p:nvSpPr>
        <p:spPr>
          <a:xfrm>
            <a:off x="465750" y="1629000"/>
            <a:ext cx="82125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фонду оплаты труда сотрудников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 отчисления от оплаты труда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15%, </a:t>
            </a: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расходы по запасам за счет безвозмездного поступления ЛС и ИМН финансируемые через местный бюджет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2806%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расходы на 40% и услуги связи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повышения тарифов, по услугам связи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открытием СВА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Кемель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увеличены расходы по прочим услугам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решением УОЗ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централизовать финансирования РВК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Жетысуского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через ГП №21 увеличены расходы местного бюджета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66 392,0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снизились расходы по командировкам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64%.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64D5C-D4A2-494F-82A5-BF59103B7FE0}"/>
              </a:ext>
            </a:extLst>
          </p:cNvPr>
          <p:cNvSpPr txBox="1"/>
          <p:nvPr/>
        </p:nvSpPr>
        <p:spPr>
          <a:xfrm>
            <a:off x="1714500" y="958890"/>
            <a:ext cx="57150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Отклонение расходов в сравнении с 2022 годом: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3A98A-FB5D-425D-B4A6-2E38347E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000" y="50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1257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2FA7B-57FF-48EB-A33B-8178B6E3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51" y="1539000"/>
            <a:ext cx="7400527" cy="1215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2023 года финансово-хозяйственной деятельности Поликлиники получена прибыль в сумме </a:t>
            </a:r>
            <a:br>
              <a:rPr lang="kk-KZ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61 388 тыс.тенге</a:t>
            </a:r>
            <a:r>
              <a:rPr lang="kk-KZ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E05DF57F-EB0B-43DD-8842-2CD8371CF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32913"/>
              </p:ext>
            </p:extLst>
          </p:nvPr>
        </p:nvGraphicFramePr>
        <p:xfrm>
          <a:off x="977251" y="2844000"/>
          <a:ext cx="7400528" cy="943916"/>
        </p:xfrm>
        <a:graphic>
          <a:graphicData uri="http://schemas.openxmlformats.org/drawingml/2006/table">
            <a:tbl>
              <a:tblPr/>
              <a:tblGrid>
                <a:gridCol w="2404963">
                  <a:extLst>
                    <a:ext uri="{9D8B030D-6E8A-4147-A177-3AD203B41FA5}">
                      <a16:colId xmlns:a16="http://schemas.microsoft.com/office/drawing/2014/main" val="3190726225"/>
                    </a:ext>
                  </a:extLst>
                </a:gridCol>
                <a:gridCol w="1816569">
                  <a:extLst>
                    <a:ext uri="{9D8B030D-6E8A-4147-A177-3AD203B41FA5}">
                      <a16:colId xmlns:a16="http://schemas.microsoft.com/office/drawing/2014/main" val="1391335903"/>
                    </a:ext>
                  </a:extLst>
                </a:gridCol>
                <a:gridCol w="1438117">
                  <a:extLst>
                    <a:ext uri="{9D8B030D-6E8A-4147-A177-3AD203B41FA5}">
                      <a16:colId xmlns:a16="http://schemas.microsoft.com/office/drawing/2014/main" val="4034813018"/>
                    </a:ext>
                  </a:extLst>
                </a:gridCol>
                <a:gridCol w="1740879">
                  <a:extLst>
                    <a:ext uri="{9D8B030D-6E8A-4147-A177-3AD203B41FA5}">
                      <a16:colId xmlns:a16="http://schemas.microsoft.com/office/drawing/2014/main" val="138620471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18004"/>
                  </a:ext>
                </a:extLst>
              </a:tr>
              <a:tr h="40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50 154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61 388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917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568904-9C0E-495E-BFDF-78AEFFCD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50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55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448" y="954000"/>
            <a:ext cx="4445103" cy="540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кафедрами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7D52D3-A450-4393-B102-C59FDA470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459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B1AEE0-C4EB-42CF-94B3-6C3712EB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8" y="1854000"/>
            <a:ext cx="2835000" cy="3465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2C7A7D-030D-494E-A551-763B450CE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23" y="1943998"/>
            <a:ext cx="2835000" cy="328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6A4149-3B85-4B5A-BC7C-AE6A2CB3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01" y="1944000"/>
            <a:ext cx="2834999" cy="32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5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025" y="1085925"/>
            <a:ext cx="1793075" cy="630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9025" y="1944000"/>
            <a:ext cx="8535525" cy="3420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посещения на 1 жителя с 5,9 до 6,1.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индикатору КР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руководителя достигнуты  на 100%.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снижение первичной заболеваемости в 2023 году на 39,5%.</a:t>
            </a:r>
          </a:p>
          <a:p>
            <a:pPr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снижение заболеваемости и распространенности туберкулеза в сравнении с прошлым годом.</a:t>
            </a:r>
          </a:p>
          <a:p>
            <a:pPr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 итогам 2023 года – 52 детей были охвачены реабилитацией – 35,8%.</a:t>
            </a:r>
          </a:p>
          <a:p>
            <a:pPr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rebuchet MS"/>
              </a:rPr>
              <a:t>По инвалидам 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тмечается снижение первичный выход на инвалидность на 13%, за счет онкологических и  неврологических больных.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инвалидности детей на 1 месте Болезни нервной системы,  на 2 месте ВПР, деформации и хромосомные заболевания, на 3 месте психические заболевания.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FA6A0-AFD6-42F3-95C4-26643F6B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50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3524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90731-5D24-48C7-A8E7-F7C79AA2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00" y="1153049"/>
            <a:ext cx="6505798" cy="79652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Центра Амбулаторной хирургии в 2023 году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24" y="5741850"/>
            <a:ext cx="87709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В связи с получением лицензии в 2023 году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стационарзамещающую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MSTT31c9b8"/>
              </a:rPr>
              <a:t> помощь по хирургии. </a:t>
            </a:r>
            <a:endParaRPr lang="ru-KZ" sz="2000" dirty="0">
              <a:latin typeface="MSTT31c9b8"/>
              <a:ea typeface="Calibri" panose="020F0502020204030204" pitchFamily="34" charset="0"/>
              <a:cs typeface="MSTT31c9b8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94F0F-D60D-4DFB-9B60-F8AFC8E7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256757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4295C-D382-4A34-A339-EC368691F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4" y="2466044"/>
            <a:ext cx="4385476" cy="308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46F7D-56A1-45E1-BC33-48740DB07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00" y="2466044"/>
            <a:ext cx="4160476" cy="308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75AF4CB-E699-4527-AF39-ACBC051C5B8B}"/>
              </a:ext>
            </a:extLst>
          </p:cNvPr>
          <p:cNvSpPr/>
          <p:nvPr/>
        </p:nvSpPr>
        <p:spPr>
          <a:xfrm>
            <a:off x="2244262" y="1978833"/>
            <a:ext cx="270000" cy="42868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99B880D1-1458-47EF-898E-69D2F90AFCC0}"/>
              </a:ext>
            </a:extLst>
          </p:cNvPr>
          <p:cNvSpPr/>
          <p:nvPr/>
        </p:nvSpPr>
        <p:spPr>
          <a:xfrm>
            <a:off x="6742238" y="1978833"/>
            <a:ext cx="270000" cy="42868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8"/>
          <p:cNvSpPr txBox="1">
            <a:spLocks/>
          </p:cNvSpPr>
          <p:nvPr/>
        </p:nvSpPr>
        <p:spPr>
          <a:xfrm>
            <a:off x="960751" y="2219053"/>
            <a:ext cx="7694999" cy="313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F0B88E-EEA7-489F-A2AF-790B8924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250" y="189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509EA72-04EF-4BD7-8EE7-90F95E500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94442"/>
              </p:ext>
            </p:extLst>
          </p:nvPr>
        </p:nvGraphicFramePr>
        <p:xfrm>
          <a:off x="1152000" y="1229625"/>
          <a:ext cx="6840000" cy="439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07000" y="1236070"/>
            <a:ext cx="3330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2024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4500" y="1944000"/>
            <a:ext cx="769500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 индикаторов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 индикаторов ДКПН;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планов работ заведующими структурных подразделений на 2024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повышению квалификации сотрудников на 2024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недопущению штрафных санкций и снятия по линейной шкале;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ежемесячному освоению финансовых средств на 2024 год;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плановых мероприятий по профилактике и скрининговым исследованиям;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иммунопрофилактике – ежемесячный мониторинг и своевременная регистрация модуле вакцинации.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C70E7-CBDE-43B2-8FDA-2D8293A9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324000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97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197000" y="2394000"/>
            <a:ext cx="6750000" cy="94500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SzTx/>
              <a:buNone/>
              <a:defRPr sz="6600" b="0">
                <a:solidFill>
                  <a:schemeClr val="accent1">
                    <a:satOff val="-8701"/>
                    <a:lumOff val="-10901"/>
                  </a:schemeClr>
                </a:solidFill>
                <a:latin typeface="+mn-lt"/>
                <a:ea typeface="+mn-ea"/>
                <a:cs typeface="+mn-cs"/>
                <a:sym typeface="PT Sans"/>
              </a:defRPr>
            </a:lvl1pPr>
          </a:lstStyle>
          <a:p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D499EC-5B38-4EFF-ACF4-C062FED6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00" y="234000"/>
            <a:ext cx="87525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8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641976" y="731770"/>
            <a:ext cx="3860041" cy="553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84600"/>
              </p:ext>
            </p:extLst>
          </p:nvPr>
        </p:nvGraphicFramePr>
        <p:xfrm>
          <a:off x="398245" y="1494000"/>
          <a:ext cx="8347502" cy="454223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3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3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87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88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2023 года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75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 долгосрочная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отсутствие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отсутствие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0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Обоснованные жалобы за отчетный 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</a:p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оснащенности медицинских организаций медицинской техникой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352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медицинских организаций, внедривших системы обработки, хранения и передачи медицинских изображений и интегрированных с цифровыми медицинскими аппаратами (PACS)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172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дистанционных медицинских услуг, оказанных населению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7%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0" marR="2190" marT="219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019583-825E-41A3-AAEC-BB03E0A6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19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726999" y="816451"/>
            <a:ext cx="3690000" cy="553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39706"/>
              </p:ext>
            </p:extLst>
          </p:nvPr>
        </p:nvGraphicFramePr>
        <p:xfrm>
          <a:off x="471373" y="1595273"/>
          <a:ext cx="8201251" cy="469344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1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17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80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2023 года 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 b="0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8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смертность от 7 дней до 5 лет, предотвратимой на уровне ПМСП (ОКИ, ОРИ)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8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случаев материнской смертности, предотвратимых на уровне ПМСП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8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младенческой смертности на дому.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отсутствие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0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госпитализации больных из числа прикрепленного населения госпитализированных с осложнением болезней системы кровообращения: инфаркт миокарда, ОНМК.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19,8%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16,2%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8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скрининговыми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осмотрами (годовой план и выполнение по плану за год)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56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Впервые выявленные случаи злокачественного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новобразования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визиуальной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локализации 1-2 стадии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77,98%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403D48-C9EE-42EB-9207-38502A54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839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5772"/>
              </p:ext>
            </p:extLst>
          </p:nvPr>
        </p:nvGraphicFramePr>
        <p:xfrm>
          <a:off x="330750" y="1668900"/>
          <a:ext cx="8482500" cy="4365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9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5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1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35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2023 года 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22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пациентов программой управления заболеваниями –(ПУЗ) с нозологиями Артериальная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гипертония,Хроническа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сердечная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гедостаточност,Сахарный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диабет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30%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пациентов,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находящихся на Д учете (согласно программе охват диспансерной группой за полугодие,40% за год)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30%/40%-5б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30%/40%-0б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6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Заболеваемость ожирением среди детей 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(0-14 лет)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148,7 на 100 тыс. населения того же возраста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7579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здравоохранения оказывающих ПМСП на 1 жителя в год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5,94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5,94 и более-5б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Менее5,94-0б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556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вакцинацией, ревакцинацией подлежащего контингента согласно Национального календаря прививок РК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95% от плана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99,1%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4154DA3C-F691-4CCF-905E-86BBAB336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7000" y="821700"/>
            <a:ext cx="3690000" cy="553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E89BD-5525-4A11-BB92-50CB8A55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692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92829"/>
              </p:ext>
            </p:extLst>
          </p:nvPr>
        </p:nvGraphicFramePr>
        <p:xfrm>
          <a:off x="329997" y="1232792"/>
          <a:ext cx="8505001" cy="49542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5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38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8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 2023 года 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54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беременных женщин индивидуальным и междисциплинарным дородовым наблюдением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86%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86% - 5 б;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– 86% - 0 баллов.</a:t>
                      </a: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детей до 1 года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проактивным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наблюдением и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скринигами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менее 89%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– 89 % - 5 баллов;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89%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81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медицинской реабилитацией детей с ограниченными возможностями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35%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35% - 0 баллов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36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детей с латентной туберкулезной инфекцией с проведенным профилактическим лечением из числа подлежащих.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6139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амбулаторным лечением,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впервые выявленных больных туберкулезом без </a:t>
                      </a:r>
                      <a:r>
                        <a:rPr lang="ru-RU" sz="14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бактериовыделения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400" b="1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80 %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6" marR="796" marT="79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10800000" flipV="1">
            <a:off x="329997" y="6269447"/>
            <a:ext cx="8505002" cy="36933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индикатору КР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руководителя достижение составило – 100%.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8A2A3A8-365D-45DE-94A4-61B546149F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2476" y="538481"/>
            <a:ext cx="3860041" cy="553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9F1DC1-A068-4B74-B5D2-49BB0520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02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6C08B-83A9-4383-9477-5DE617618F19}"/>
              </a:ext>
            </a:extLst>
          </p:cNvPr>
          <p:cNvSpPr/>
          <p:nvPr/>
        </p:nvSpPr>
        <p:spPr>
          <a:xfrm>
            <a:off x="252000" y="1445135"/>
            <a:ext cx="61650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Кадровый потенциал</a:t>
            </a:r>
            <a:endParaRPr lang="ru-RU" sz="2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B195A49-B7B7-4A9E-8EED-5CA7362F1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35124"/>
              </p:ext>
            </p:extLst>
          </p:nvPr>
        </p:nvGraphicFramePr>
        <p:xfrm>
          <a:off x="252000" y="1906800"/>
          <a:ext cx="6165000" cy="277603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70000">
                  <a:extLst>
                    <a:ext uri="{9D8B030D-6E8A-4147-A177-3AD203B41FA5}">
                      <a16:colId xmlns:a16="http://schemas.microsoft.com/office/drawing/2014/main" val="1677944248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76736290"/>
                    </a:ext>
                  </a:extLst>
                </a:gridCol>
                <a:gridCol w="1127057">
                  <a:extLst>
                    <a:ext uri="{9D8B030D-6E8A-4147-A177-3AD203B41FA5}">
                      <a16:colId xmlns:a16="http://schemas.microsoft.com/office/drawing/2014/main" val="1484788701"/>
                    </a:ext>
                  </a:extLst>
                </a:gridCol>
                <a:gridCol w="1011447">
                  <a:extLst>
                    <a:ext uri="{9D8B030D-6E8A-4147-A177-3AD203B41FA5}">
                      <a16:colId xmlns:a16="http://schemas.microsoft.com/office/drawing/2014/main" val="188816698"/>
                    </a:ext>
                  </a:extLst>
                </a:gridCol>
                <a:gridCol w="1821496">
                  <a:extLst>
                    <a:ext uri="{9D8B030D-6E8A-4147-A177-3AD203B41FA5}">
                      <a16:colId xmlns:a16="http://schemas.microsoft.com/office/drawing/2014/main" val="1841205711"/>
                    </a:ext>
                  </a:extLst>
                </a:gridCol>
              </a:tblGrid>
              <a:tr h="471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Шт.ед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фак.занято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физ.лицо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023154"/>
                  </a:ext>
                </a:extLst>
              </a:tr>
              <a:tr h="459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(2022г. 80,6%)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288823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203,75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(2022г.78,60%)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41743"/>
                  </a:ext>
                </a:extLst>
              </a:tr>
              <a:tr h="495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(2022 г. 100%)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186212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(2022г.-73,0%)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68019"/>
                  </a:ext>
                </a:extLst>
              </a:tr>
              <a:tr h="45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(2022г.79,4%)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26403"/>
                  </a:ext>
                </a:extLst>
              </a:tr>
            </a:tbl>
          </a:graphicData>
        </a:graphic>
      </p:graphicFrame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592610"/>
              </p:ext>
            </p:extLst>
          </p:nvPr>
        </p:nvGraphicFramePr>
        <p:xfrm>
          <a:off x="6484499" y="1764000"/>
          <a:ext cx="2475000" cy="36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4200" y="4682839"/>
            <a:ext cx="6165000" cy="568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 год общая укомплектованность сотрудниками выросла на 4,7% </a:t>
            </a: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сравнении с 2022 годом.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85652E-2BDC-47A4-88F1-7AD82FED2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76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FB894A-5D7A-4979-A88A-92C8A6C30237}"/>
              </a:ext>
            </a:extLst>
          </p:cNvPr>
          <p:cNvSpPr/>
          <p:nvPr/>
        </p:nvSpPr>
        <p:spPr>
          <a:xfrm>
            <a:off x="2546477" y="1169889"/>
            <a:ext cx="405104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повышения квалификации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0E5874-32DA-4DBF-B5E5-D3130F818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9794"/>
              </p:ext>
            </p:extLst>
          </p:nvPr>
        </p:nvGraphicFramePr>
        <p:xfrm>
          <a:off x="353250" y="2000251"/>
          <a:ext cx="8358750" cy="23737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6381">
                  <a:extLst>
                    <a:ext uri="{9D8B030D-6E8A-4147-A177-3AD203B41FA5}">
                      <a16:colId xmlns:a16="http://schemas.microsoft.com/office/drawing/2014/main" val="3777068562"/>
                    </a:ext>
                  </a:extLst>
                </a:gridCol>
                <a:gridCol w="2063611">
                  <a:extLst>
                    <a:ext uri="{9D8B030D-6E8A-4147-A177-3AD203B41FA5}">
                      <a16:colId xmlns:a16="http://schemas.microsoft.com/office/drawing/2014/main" val="2658315888"/>
                    </a:ext>
                  </a:extLst>
                </a:gridCol>
                <a:gridCol w="2407546">
                  <a:extLst>
                    <a:ext uri="{9D8B030D-6E8A-4147-A177-3AD203B41FA5}">
                      <a16:colId xmlns:a16="http://schemas.microsoft.com/office/drawing/2014/main" val="3800193266"/>
                    </a:ext>
                  </a:extLst>
                </a:gridCol>
                <a:gridCol w="2251212">
                  <a:extLst>
                    <a:ext uri="{9D8B030D-6E8A-4147-A177-3AD203B41FA5}">
                      <a16:colId xmlns:a16="http://schemas.microsoft.com/office/drawing/2014/main" val="1071725473"/>
                    </a:ext>
                  </a:extLst>
                </a:gridCol>
              </a:tblGrid>
              <a:tr h="663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07227"/>
                  </a:ext>
                </a:extLst>
              </a:tr>
              <a:tr h="855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56175"/>
                  </a:ext>
                </a:extLst>
              </a:tr>
              <a:tr h="855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2259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3250" y="4374872"/>
            <a:ext cx="8358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повышения квалификации сотрудников выполнен на 150%.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C68781-8429-4D5B-B716-6B7118F80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000" y="554746"/>
            <a:ext cx="810000" cy="585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24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9961</TotalTime>
  <Words>3769</Words>
  <Application>Microsoft Office PowerPoint</Application>
  <PresentationFormat>Экран (4:3)</PresentationFormat>
  <Paragraphs>1173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Calibri</vt:lpstr>
      <vt:lpstr>Century Gothic</vt:lpstr>
      <vt:lpstr>Georgia</vt:lpstr>
      <vt:lpstr>Microsoft Sans Serif</vt:lpstr>
      <vt:lpstr>MSTT31c9b8</vt:lpstr>
      <vt:lpstr>Symbol</vt:lpstr>
      <vt:lpstr>Times New Roman</vt:lpstr>
      <vt:lpstr>Trebuchet MS</vt:lpstr>
      <vt:lpstr>Tw Cen MT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Индикаторы KPI</vt:lpstr>
      <vt:lpstr>Индикаторы KPI</vt:lpstr>
      <vt:lpstr>Индикаторы KPI</vt:lpstr>
      <vt:lpstr>Индикаторы KPI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увеличения запущенных случаев</vt:lpstr>
      <vt:lpstr>Заболеваемость по туберкулезу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Иммунопрофилактика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Уменьшение суммы договора НАО «ФСМС» в рамках (ГОБМП/ОСМС) на сумму 76 234 тыс.тенге</vt:lpstr>
      <vt:lpstr>Дополнительно выделенное  финансирование </vt:lpstr>
      <vt:lpstr>Презентация PowerPoint</vt:lpstr>
      <vt:lpstr>Презентация PowerPoint</vt:lpstr>
      <vt:lpstr>По итогам 2023 года финансово-хозяйственной деятельности Поликлиники получена прибыль в сумме  61 388 тыс.тенге.</vt:lpstr>
      <vt:lpstr>Сотрудничество с кафедрами</vt:lpstr>
      <vt:lpstr>Выводы:</vt:lpstr>
      <vt:lpstr>Достижение Открытие Центра Амбулаторной хирургии в 2023 году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Konai</cp:lastModifiedBy>
  <cp:revision>482</cp:revision>
  <cp:lastPrinted>2024-02-05T07:02:47Z</cp:lastPrinted>
  <dcterms:created xsi:type="dcterms:W3CDTF">2020-06-20T14:12:20Z</dcterms:created>
  <dcterms:modified xsi:type="dcterms:W3CDTF">2025-04-25T09:29:14Z</dcterms:modified>
</cp:coreProperties>
</file>