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21" r:id="rId1"/>
  </p:sldMasterIdLst>
  <p:notesMasterIdLst>
    <p:notesMasterId r:id="rId52"/>
  </p:notesMasterIdLst>
  <p:handoutMasterIdLst>
    <p:handoutMasterId r:id="rId53"/>
  </p:handoutMasterIdLst>
  <p:sldIdLst>
    <p:sldId id="260" r:id="rId2"/>
    <p:sldId id="565" r:id="rId3"/>
    <p:sldId id="416" r:id="rId4"/>
    <p:sldId id="430" r:id="rId5"/>
    <p:sldId id="428" r:id="rId6"/>
    <p:sldId id="437" r:id="rId7"/>
    <p:sldId id="546" r:id="rId8"/>
    <p:sldId id="547" r:id="rId9"/>
    <p:sldId id="548" r:id="rId10"/>
    <p:sldId id="549" r:id="rId11"/>
    <p:sldId id="550" r:id="rId12"/>
    <p:sldId id="551" r:id="rId13"/>
    <p:sldId id="552" r:id="rId14"/>
    <p:sldId id="553" r:id="rId15"/>
    <p:sldId id="554" r:id="rId16"/>
    <p:sldId id="555" r:id="rId17"/>
    <p:sldId id="463" r:id="rId18"/>
    <p:sldId id="465" r:id="rId19"/>
    <p:sldId id="477" r:id="rId20"/>
    <p:sldId id="478" r:id="rId21"/>
    <p:sldId id="410" r:id="rId22"/>
    <p:sldId id="582" r:id="rId23"/>
    <p:sldId id="290" r:id="rId24"/>
    <p:sldId id="541" r:id="rId25"/>
    <p:sldId id="467" r:id="rId26"/>
    <p:sldId id="532" r:id="rId27"/>
    <p:sldId id="583" r:id="rId28"/>
    <p:sldId id="295" r:id="rId29"/>
    <p:sldId id="517" r:id="rId30"/>
    <p:sldId id="487" r:id="rId31"/>
    <p:sldId id="493" r:id="rId32"/>
    <p:sldId id="557" r:id="rId33"/>
    <p:sldId id="544" r:id="rId34"/>
    <p:sldId id="580" r:id="rId35"/>
    <p:sldId id="581" r:id="rId36"/>
    <p:sldId id="575" r:id="rId37"/>
    <p:sldId id="577" r:id="rId38"/>
    <p:sldId id="579" r:id="rId39"/>
    <p:sldId id="567" r:id="rId40"/>
    <p:sldId id="569" r:id="rId41"/>
    <p:sldId id="571" r:id="rId42"/>
    <p:sldId id="573" r:id="rId43"/>
    <p:sldId id="445" r:id="rId44"/>
    <p:sldId id="509" r:id="rId45"/>
    <p:sldId id="519" r:id="rId46"/>
    <p:sldId id="564" r:id="rId47"/>
    <p:sldId id="558" r:id="rId48"/>
    <p:sldId id="559" r:id="rId49"/>
    <p:sldId id="539" r:id="rId50"/>
    <p:sldId id="308" r:id="rId5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ина Нуржановна" initials="ДН" lastIdx="2" clrIdx="0">
    <p:extLst>
      <p:ext uri="{19B8F6BF-5375-455C-9EA6-DF929625EA0E}">
        <p15:presenceInfo xmlns:p15="http://schemas.microsoft.com/office/powerpoint/2012/main" userId="Дина Нуржа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7921E"/>
    <a:srgbClr val="00FFFF"/>
    <a:srgbClr val="66FFFF"/>
    <a:srgbClr val="A3271D"/>
    <a:srgbClr val="99CCFF"/>
    <a:srgbClr val="66FF99"/>
    <a:srgbClr val="F7511D"/>
    <a:srgbClr val="0000FF"/>
    <a:srgbClr val="FDD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4664" autoAdjust="0"/>
  </p:normalViewPr>
  <p:slideViewPr>
    <p:cSldViewPr showGuides="1">
      <p:cViewPr varScale="1">
        <p:scale>
          <a:sx n="109" d="100"/>
          <a:sy n="109" d="100"/>
        </p:scale>
        <p:origin x="88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330718954248393E-3"/>
          <c:y val="6.7052379620206895E-2"/>
          <c:w val="0.95976382488479262"/>
          <c:h val="0.658157379520852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1B7-4381-9566-59D9A553160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1B7-4381-9566-59D9A553160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1B7-4381-9566-59D9A553160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1B7-4381-9566-59D9A5531603}"/>
              </c:ext>
            </c:extLst>
          </c:dPt>
          <c:dLbls>
            <c:dLbl>
              <c:idx val="0"/>
              <c:layout>
                <c:manualLayout>
                  <c:x val="-0.21115182543982935"/>
                  <c:y val="-8.80880603160451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B7-4381-9566-59D9A5531603}"/>
                </c:ext>
              </c:extLst>
            </c:dLbl>
            <c:dLbl>
              <c:idx val="1"/>
              <c:layout>
                <c:manualLayout>
                  <c:x val="8.3076128041900024E-2"/>
                  <c:y val="-0.216216148048474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B7-4381-9566-59D9A5531603}"/>
                </c:ext>
              </c:extLst>
            </c:dLbl>
            <c:dLbl>
              <c:idx val="2"/>
              <c:layout>
                <c:manualLayout>
                  <c:x val="0.15922924541364175"/>
                  <c:y val="-0.152152104182259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1B7-4381-9566-59D9A5531603}"/>
                </c:ext>
              </c:extLst>
            </c:dLbl>
            <c:dLbl>
              <c:idx val="3"/>
              <c:layout>
                <c:manualLayout>
                  <c:x val="0.17307526675395837"/>
                  <c:y val="7.20720493494914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1B7-4381-9566-59D9A5531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Взрослые</c:v>
                </c:pt>
                <c:pt idx="1">
                  <c:v>Подростки </c:v>
                </c:pt>
                <c:pt idx="2">
                  <c:v>Детское население</c:v>
                </c:pt>
                <c:pt idx="3">
                  <c:v>ЖФВ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">
                  <c:v>27050</c:v>
                </c:pt>
                <c:pt idx="1">
                  <c:v>2226</c:v>
                </c:pt>
                <c:pt idx="2">
                  <c:v>13840</c:v>
                </c:pt>
                <c:pt idx="3">
                  <c:v>10891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F-4BB7-BC7E-0215A2EE2F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14329501915713"/>
          <c:y val="0.13913758897142345"/>
          <c:w val="0.78604272030651345"/>
          <c:h val="0.6687665883355007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Посещение на 1 жителя в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4E40-47F8-ACC0-A18A94CA6C8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6,3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40-47F8-ACC0-A18A94CA6C8C}"/>
                </c:ext>
              </c:extLst>
            </c:dLbl>
            <c:dLbl>
              <c:idx val="1"/>
              <c:layout>
                <c:manualLayout>
                  <c:x val="1.6219795657726691E-2"/>
                  <c:y val="3.880098080129674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6,05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838314176245191E-2"/>
                      <c:h val="6.521241020370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E40-47F8-ACC0-A18A94CA6C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40-47F8-ACC0-A18A94CA6C8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6.3</c:v>
                </c:pt>
                <c:pt idx="1">
                  <c:v>6.05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40-47F8-ACC0-A18A94CA6C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3882496"/>
        <c:axId val="123888384"/>
        <c:axId val="0"/>
      </c:bar3DChart>
      <c:catAx>
        <c:axId val="1238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3888384"/>
        <c:crosses val="autoZero"/>
        <c:auto val="1"/>
        <c:lblAlgn val="ctr"/>
        <c:lblOffset val="100"/>
        <c:noMultiLvlLbl val="0"/>
      </c:catAx>
      <c:valAx>
        <c:axId val="123888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38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Заболеваемость </a:t>
            </a:r>
          </a:p>
        </c:rich>
      </c:tx>
      <c:layout>
        <c:manualLayout>
          <c:xMode val="edge"/>
          <c:yMode val="edge"/>
          <c:x val="0.34219669515669521"/>
          <c:y val="2.9158174749334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979398403928791"/>
          <c:w val="0.95204112952731723"/>
          <c:h val="0.667322751723934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Лист1!$B$94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7042363558434775E-2"/>
                  <c:y val="-6.4874964042604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7C-45AC-BC40-9C658FE9FC7B}"/>
                </c:ext>
              </c:extLst>
            </c:dLbl>
            <c:dLbl>
              <c:idx val="2"/>
              <c:layout>
                <c:manualLayout>
                  <c:x val="-1.7042363558436024E-3"/>
                  <c:y val="-9.3257760811243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7C-45AC-BC40-9C658FE9FC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Лист1!$A$95:$A$98</c:f>
              <c:strCache>
                <c:ptCount val="3"/>
                <c:pt idx="0">
                  <c:v>Общая</c:v>
                </c:pt>
                <c:pt idx="2">
                  <c:v>Первичная</c:v>
                </c:pt>
              </c:strCache>
            </c:strRef>
          </c:cat>
          <c:val>
            <c:numRef>
              <c:f>Лист1!$B$95:$B$98</c:f>
              <c:numCache>
                <c:formatCode>General</c:formatCode>
                <c:ptCount val="4"/>
                <c:pt idx="0">
                  <c:v>92477.7</c:v>
                </c:pt>
                <c:pt idx="2">
                  <c:v>44740.9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C-45AC-BC40-9C658FE9FC7B}"/>
            </c:ext>
          </c:extLst>
        </c:ser>
        <c:ser>
          <c:idx val="1"/>
          <c:order val="1"/>
          <c:tx>
            <c:strRef>
              <c:f>Лист1!$C$94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2831327031147811E-2"/>
                  <c:y val="-4.0546852526627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7C-45AC-BC40-9C658FE9FC7B}"/>
                </c:ext>
              </c:extLst>
            </c:dLbl>
            <c:dLbl>
              <c:idx val="2"/>
              <c:layout>
                <c:manualLayout>
                  <c:x val="4.7718617963617392E-2"/>
                  <c:y val="-4.8656223031953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F7C-45AC-BC40-9C658FE9FC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Лист1!$A$95:$A$98</c:f>
              <c:strCache>
                <c:ptCount val="3"/>
                <c:pt idx="0">
                  <c:v>Общая</c:v>
                </c:pt>
                <c:pt idx="2">
                  <c:v>Первичная</c:v>
                </c:pt>
              </c:strCache>
            </c:strRef>
          </c:cat>
          <c:val>
            <c:numRef>
              <c:f>Лист1!$C$95:$C$98</c:f>
              <c:numCache>
                <c:formatCode>General</c:formatCode>
                <c:ptCount val="4"/>
                <c:pt idx="0">
                  <c:v>99545.4</c:v>
                </c:pt>
                <c:pt idx="2">
                  <c:v>33153.300000000003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7C-45AC-BC40-9C658FE9FC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73357696"/>
        <c:axId val="173363584"/>
        <c:axId val="0"/>
      </c:bar3DChart>
      <c:catAx>
        <c:axId val="17335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3363584"/>
        <c:crosses val="autoZero"/>
        <c:auto val="1"/>
        <c:lblAlgn val="ctr"/>
        <c:lblOffset val="100"/>
        <c:noMultiLvlLbl val="0"/>
      </c:catAx>
      <c:valAx>
        <c:axId val="173363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335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0308391263057932"/>
          <c:y val="0.8779563740536116"/>
          <c:w val="0.16612467236467235"/>
          <c:h val="7.951053816247187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6838882763402E-3"/>
          <c:y val="9.6885958652233109E-2"/>
          <c:w val="0.96581007902717564"/>
          <c:h val="0.75980412028116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Заболеваемость</c:v>
                </c:pt>
                <c:pt idx="1">
                  <c:v>распространенность</c:v>
                </c:pt>
                <c:pt idx="2">
                  <c:v>смертность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9F-421B-8BB3-70A9E5BDBF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Заболеваемость</c:v>
                </c:pt>
                <c:pt idx="1">
                  <c:v>распространенность</c:v>
                </c:pt>
                <c:pt idx="2">
                  <c:v>смертность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9F-421B-8BB3-70A9E5BDBF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74177280"/>
        <c:axId val="172868352"/>
      </c:barChart>
      <c:catAx>
        <c:axId val="17417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2868352"/>
        <c:crosses val="autoZero"/>
        <c:auto val="1"/>
        <c:lblAlgn val="ctr"/>
        <c:lblOffset val="100"/>
        <c:noMultiLvlLbl val="0"/>
      </c:catAx>
      <c:valAx>
        <c:axId val="172868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417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135644767165526E-3"/>
          <c:y val="8.3138681320724626E-3"/>
          <c:w val="0.15196695198196375"/>
          <c:h val="9.8193971657157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пролечено СЗТ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4A-447A-9BEF-F4264327BF5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4440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4A-447A-9BEF-F4264327B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мес. 2023</c:v>
                </c:pt>
                <c:pt idx="1">
                  <c:v>12 мес.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4440</c:v>
                </c:pt>
                <c:pt idx="1">
                  <c:v>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4A-447A-9BEF-F4264327BF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82160768"/>
        <c:axId val="186133120"/>
      </c:barChart>
      <c:catAx>
        <c:axId val="182160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133120"/>
        <c:crosses val="autoZero"/>
        <c:auto val="1"/>
        <c:lblAlgn val="ctr"/>
        <c:lblOffset val="100"/>
        <c:noMultiLvlLbl val="0"/>
      </c:catAx>
      <c:valAx>
        <c:axId val="186133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21607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85871593147807"/>
          <c:y val="0.92836122437683355"/>
          <c:w val="0.81113676986705285"/>
          <c:h val="5.2111970085548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598928244083984"/>
          <c:y val="0.17949566902391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181689881679813"/>
          <c:y val="0"/>
          <c:w val="0.7471481033357403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СЗТ</c:v>
                </c:pt>
              </c:strCache>
            </c:strRef>
          </c:tx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14F-429E-A510-93430BB6D1F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14F-429E-A510-93430BB6D1F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14F-429E-A510-93430BB6D1F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14F-429E-A510-93430BB6D1F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14F-429E-A510-93430BB6D1F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C14F-429E-A510-93430BB6D1FB}"/>
              </c:ext>
            </c:extLst>
          </c:dPt>
          <c:dLbls>
            <c:dLbl>
              <c:idx val="2"/>
              <c:layout>
                <c:manualLayout>
                  <c:x val="-7.5200194770025555E-2"/>
                  <c:y val="-0.12678152127241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14F-429E-A510-93430BB6D1FB}"/>
                </c:ext>
              </c:extLst>
            </c:dLbl>
            <c:dLbl>
              <c:idx val="3"/>
              <c:layout>
                <c:manualLayout>
                  <c:x val="3.9110237751360964E-3"/>
                  <c:y val="-0.11884978245660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14F-429E-A510-93430BB6D1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Б-ни кровобращения</c:v>
                </c:pt>
                <c:pt idx="1">
                  <c:v>Б-ни органов дыхания</c:v>
                </c:pt>
                <c:pt idx="2">
                  <c:v>Б-ни ЖКТ</c:v>
                </c:pt>
                <c:pt idx="3">
                  <c:v>Б-ни МПС</c:v>
                </c:pt>
                <c:pt idx="4">
                  <c:v>Б-ни нервной системы</c:v>
                </c:pt>
                <c:pt idx="5">
                  <c:v>Б-ни костно-мышечной системы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26.9</c:v>
                </c:pt>
                <c:pt idx="1">
                  <c:v>8.6999999999999993</c:v>
                </c:pt>
                <c:pt idx="2">
                  <c:v>2.5</c:v>
                </c:pt>
                <c:pt idx="3">
                  <c:v>6.3</c:v>
                </c:pt>
                <c:pt idx="4">
                  <c:v>18.899999999999999</c:v>
                </c:pt>
                <c:pt idx="5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4F-429E-A510-93430BB6D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7507863295555"/>
          <c:y val="1.8979588652608438E-2"/>
          <c:w val="0.67752195038120233"/>
          <c:h val="0.714113569881777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2024г.</c:v>
                </c:pt>
              </c:strCache>
            </c:strRef>
          </c:tx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52D-4F27-9DFC-56CD073EFD1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52D-4F27-9DFC-56CD073EFD1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52D-4F27-9DFC-56CD073EFD1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52D-4F27-9DFC-56CD073EFD1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52D-4F27-9DFC-56CD073EFD1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52D-4F27-9DFC-56CD073EFD1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1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452D-4F27-9DFC-56CD073EFD1C}"/>
              </c:ext>
            </c:extLst>
          </c:dPt>
          <c:dLbls>
            <c:dLbl>
              <c:idx val="0"/>
              <c:layout>
                <c:manualLayout>
                  <c:x val="-4.1799522689266204E-3"/>
                  <c:y val="-6.2178049311468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31,4%</a:t>
                    </a:r>
                    <a:endParaRPr lang="en-US" dirty="0"/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2D-4F27-9DFC-56CD073EFD1C}"/>
                </c:ext>
              </c:extLst>
            </c:dLbl>
            <c:dLbl>
              <c:idx val="1"/>
              <c:layout>
                <c:manualLayout>
                  <c:x val="0.17813242986666655"/>
                  <c:y val="-0.1658139641023569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52D-4F27-9DFC-56CD073EFD1C}"/>
                </c:ext>
              </c:extLst>
            </c:dLbl>
            <c:dLbl>
              <c:idx val="2"/>
              <c:layout>
                <c:manualLayout>
                  <c:x val="-8.9173485326145344E-2"/>
                  <c:y val="-0.10057029754597514"/>
                </c:manualLayout>
              </c:layout>
              <c:tx>
                <c:rich>
                  <a:bodyPr/>
                  <a:lstStyle/>
                  <a:p>
                    <a:fld id="{FBBE90F9-A602-44DF-92B7-146E298AE9F7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52D-4F27-9DFC-56CD073EFD1C}"/>
                </c:ext>
              </c:extLst>
            </c:dLbl>
            <c:dLbl>
              <c:idx val="3"/>
              <c:layout>
                <c:manualLayout>
                  <c:x val="-2.9260049872641438E-2"/>
                  <c:y val="-3.4143632858505815E-2"/>
                </c:manualLayout>
              </c:layout>
              <c:tx>
                <c:rich>
                  <a:bodyPr/>
                  <a:lstStyle/>
                  <a:p>
                    <a:fld id="{F01D5B3C-789B-4FD4-82CD-C335773238B0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52D-4F27-9DFC-56CD073EFD1C}"/>
                </c:ext>
              </c:extLst>
            </c:dLbl>
            <c:dLbl>
              <c:idx val="4"/>
              <c:layout>
                <c:manualLayout>
                  <c:x val="-4.1800071246630623E-3"/>
                  <c:y val="-3.5258826955209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52D-4F27-9DFC-56CD073EFD1C}"/>
                </c:ext>
              </c:extLst>
            </c:dLbl>
            <c:dLbl>
              <c:idx val="5"/>
              <c:layout>
                <c:manualLayout>
                  <c:x val="1.3933357082210208E-3"/>
                  <c:y val="-2.4575681623750602E-2"/>
                </c:manualLayout>
              </c:layout>
              <c:tx>
                <c:rich>
                  <a:bodyPr/>
                  <a:lstStyle/>
                  <a:p>
                    <a:fld id="{6682C2F4-76A7-4A67-88A7-18298AF7AFB2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52D-4F27-9DFC-56CD073EFD1C}"/>
                </c:ext>
              </c:extLst>
            </c:dLbl>
            <c:dLbl>
              <c:idx val="6"/>
              <c:layout>
                <c:manualLayout>
                  <c:x val="2.0900035623315261E-2"/>
                  <c:y val="-1.1854478252329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52D-4F27-9DFC-56CD073EFD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По поводу оказания медицинской помощи и внутренние организационные вопросы - 359</c:v>
                </c:pt>
                <c:pt idx="1">
                  <c:v>По лекарственному обеспечению в рамках ГОБМП - 232</c:v>
                </c:pt>
                <c:pt idx="2">
                  <c:v>Длительное ожидание медицинских услуг - 206</c:v>
                </c:pt>
                <c:pt idx="3">
                  <c:v>Некачественное заполнение медицинских документации пациента - 120</c:v>
                </c:pt>
                <c:pt idx="4">
                  <c:v>Этика и деонтология медицинских сотрудников - 91</c:v>
                </c:pt>
                <c:pt idx="5">
                  <c:v>По поводу прикрепление к поликлинике - 72</c:v>
                </c:pt>
                <c:pt idx="6">
                  <c:v>По вопросам оформление/усиление инвалидности - 60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31.4</c:v>
                </c:pt>
                <c:pt idx="1">
                  <c:v>20.3</c:v>
                </c:pt>
                <c:pt idx="2">
                  <c:v>18.100000000000001</c:v>
                </c:pt>
                <c:pt idx="3">
                  <c:v>10.5</c:v>
                </c:pt>
                <c:pt idx="4">
                  <c:v>8.1</c:v>
                </c:pt>
                <c:pt idx="5">
                  <c:v>6.3</c:v>
                </c:pt>
                <c:pt idx="6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52D-4F27-9DFC-56CD073EFD1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F-46B5-93DD-C9D3284A64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5F-46B5-93DD-C9D3284A64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80405872"/>
        <c:axId val="680405216"/>
      </c:barChart>
      <c:catAx>
        <c:axId val="68040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80405216"/>
        <c:crosses val="autoZero"/>
        <c:auto val="1"/>
        <c:lblAlgn val="ctr"/>
        <c:lblOffset val="100"/>
        <c:noMultiLvlLbl val="0"/>
      </c:catAx>
      <c:valAx>
        <c:axId val="680405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8040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37979094076655E-2"/>
          <c:y val="2.1738037307380376E-2"/>
          <c:w val="0.96413021424263889"/>
          <c:h val="0.79241070559610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прибыло 2023</c:v>
                </c:pt>
              </c:strCache>
            </c:strRef>
          </c:tx>
          <c:spPr>
            <a:solidFill>
              <a:srgbClr val="3CE4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2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B-4D27-98D7-AD50C90777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прибыло 2024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прочие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</c:v>
                </c:pt>
                <c:pt idx="1">
                  <c:v>27</c:v>
                </c:pt>
                <c:pt idx="2">
                  <c:v>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B-4D27-98D7-AD50C907776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выбыло 2023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прочие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9-49E7-B1AF-BB4E294C8D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выбыло2024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прочие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30</c:v>
                </c:pt>
                <c:pt idx="1">
                  <c:v>32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B9-49E7-B1AF-BB4E294C8D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72320256"/>
        <c:axId val="173298816"/>
      </c:barChart>
      <c:catAx>
        <c:axId val="17232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3298816"/>
        <c:crosses val="autoZero"/>
        <c:auto val="1"/>
        <c:lblAlgn val="ctr"/>
        <c:lblOffset val="100"/>
        <c:noMultiLvlLbl val="0"/>
      </c:catAx>
      <c:valAx>
        <c:axId val="173298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320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0.64966</cdr:x>
      <cdr:y>0.3625</cdr:y>
    </cdr:from>
    <cdr:to>
      <cdr:x>0.73705</cdr:x>
      <cdr:y>0.39167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49277" y="2486025"/>
          <a:ext cx="3429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0.3778</cdr:x>
      <cdr:y>0.33333</cdr:y>
    </cdr:from>
    <cdr:to>
      <cdr:x>0.55014</cdr:x>
      <cdr:y>0.3875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82476" y="2286000"/>
          <a:ext cx="6762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0000AE6-E023-42D5-B1D9-412EC26C87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44CA5D-3940-4ED9-9D7E-580F3FA891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F482-B58C-43AA-BDD1-1C084150005E}" type="datetimeFigureOut">
              <a:rPr lang="x-none" smtClean="0"/>
              <a:pPr/>
              <a:t>30.01.2025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AE53C2-75DD-4B00-BAEC-7711C04F2E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60804-DE29-4BAF-B3A1-50962F31CC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71F96-DA4D-4A7F-88D4-780EE89A57F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397819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2A055-7E07-4901-B709-420B1BB58E8D}" type="datetimeFigureOut">
              <a:rPr lang="x-none" smtClean="0"/>
              <a:pPr/>
              <a:t>30.01.2025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1776-4E9C-4A2F-A5DA-CA0132C8BB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970646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640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D3C16-828F-4086-A3E1-9C2C5CD99A4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931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D7E07-9984-4389-9193-BD403AF5B5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08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691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59C8D-4A2C-4568-8C02-D026CC08E19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8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0709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950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8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36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6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770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3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6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49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1" y="49500"/>
            <a:ext cx="2844751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1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963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1B970-29DC-4F39-AADE-DC19C8F174E4}" type="datetime1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72" b="0" i="0">
                <a:solidFill>
                  <a:srgbClr val="3A53A4"/>
                </a:solidFill>
                <a:latin typeface="Microsoft Sans Serif"/>
                <a:cs typeface="Microsoft Sans Serif"/>
              </a:defRPr>
            </a:lvl1pPr>
          </a:lstStyle>
          <a:p>
            <a:pPr marL="23031">
              <a:lnSpc>
                <a:spcPts val="1856"/>
              </a:lnSpc>
            </a:pPr>
            <a:fld id="{81D60167-4931-47E6-BA6A-407CBD079E47}" type="slidenum">
              <a:rPr lang="ru-RU" smtClean="0"/>
              <a:pPr marL="23031">
                <a:lnSpc>
                  <a:spcPts val="1856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06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60" y="3308581"/>
            <a:ext cx="906497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9" y="4777381"/>
            <a:ext cx="906497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E04F1-DCB6-4C81-9DCF-F7043A1455B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6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22" y="234000"/>
            <a:ext cx="795167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122" y="1449000"/>
            <a:ext cx="7951788" cy="4696389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7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49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49" y="-575"/>
            <a:ext cx="5186363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3" y="36075"/>
            <a:ext cx="2844751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1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1" y="150"/>
            <a:ext cx="2844751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1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7" y="9000"/>
            <a:ext cx="5186363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3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8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7" y="3519000"/>
            <a:ext cx="5186363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1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1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1639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1" y="234000"/>
            <a:ext cx="11341100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2" y="23034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6" y="2303465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1" y="4058165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10" y="40581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1" y="40581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5707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0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8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445" y="2420888"/>
            <a:ext cx="864096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defTabSz="685800"/>
            <a:fld id="{A5E48A96-E1BB-4C8F-80B2-32A47A48A9D5}" type="datetimeFigureOut">
              <a:rPr lang="ru-RU" smtClean="0">
                <a:solidFill>
                  <a:srgbClr val="E76618">
                    <a:lumMod val="50000"/>
                  </a:srgbClr>
                </a:solidFill>
              </a:rPr>
              <a:pPr defTabSz="685800"/>
              <a:t>30.01.2025</a:t>
            </a:fld>
            <a:endParaRPr lang="ru-RU">
              <a:solidFill>
                <a:srgbClr val="E76618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defTabSz="685800"/>
            <a:endParaRPr lang="ru-RU" dirty="0">
              <a:solidFill>
                <a:srgbClr val="E76618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defTabSz="685800"/>
            <a:fld id="{544A1F6A-164B-43BA-A19E-4AE6BB502A21}" type="slidenum">
              <a:rPr lang="ru-RU" smtClean="0">
                <a:solidFill>
                  <a:srgbClr val="E76618">
                    <a:lumMod val="50000"/>
                  </a:srgbClr>
                </a:solidFill>
              </a:rPr>
              <a:pPr defTabSz="685800"/>
              <a:t>‹#›</a:t>
            </a:fld>
            <a:endParaRPr lang="ru-RU">
              <a:solidFill>
                <a:srgbClr val="E7661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7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10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5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2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>
            <a:hlinkClick r:id="rId29"/>
            <a:extLst>
              <a:ext uri="{FF2B5EF4-FFF2-40B4-BE49-F238E27FC236}">
                <a16:creationId xmlns:a16="http://schemas.microsoft.com/office/drawing/2014/main" id="{22C9DC04-8DE6-494E-A321-9166F4888C2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2" r:id="rId1"/>
    <p:sldLayoutId id="2147485223" r:id="rId2"/>
    <p:sldLayoutId id="2147485224" r:id="rId3"/>
    <p:sldLayoutId id="2147485225" r:id="rId4"/>
    <p:sldLayoutId id="2147485226" r:id="rId5"/>
    <p:sldLayoutId id="2147485227" r:id="rId6"/>
    <p:sldLayoutId id="2147485228" r:id="rId7"/>
    <p:sldLayoutId id="2147485229" r:id="rId8"/>
    <p:sldLayoutId id="2147485230" r:id="rId9"/>
    <p:sldLayoutId id="2147485231" r:id="rId10"/>
    <p:sldLayoutId id="2147485232" r:id="rId11"/>
    <p:sldLayoutId id="2147485233" r:id="rId12"/>
    <p:sldLayoutId id="2147485234" r:id="rId13"/>
    <p:sldLayoutId id="2147485235" r:id="rId14"/>
    <p:sldLayoutId id="2147485236" r:id="rId15"/>
    <p:sldLayoutId id="2147485237" r:id="rId16"/>
    <p:sldLayoutId id="2147485238" r:id="rId17"/>
    <p:sldLayoutId id="2147485239" r:id="rId18"/>
    <p:sldLayoutId id="2147485240" r:id="rId19"/>
    <p:sldLayoutId id="2147483664" r:id="rId20"/>
    <p:sldLayoutId id="2147483661" r:id="rId21"/>
    <p:sldLayoutId id="2147483655" r:id="rId22"/>
    <p:sldLayoutId id="2147483662" r:id="rId23"/>
    <p:sldLayoutId id="2147483663" r:id="rId24"/>
    <p:sldLayoutId id="2147483660" r:id="rId25"/>
    <p:sldLayoutId id="2147483666" r:id="rId26"/>
    <p:sldLayoutId id="2147484868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Главный врач Рахальская Н.Н."/>
          <p:cNvSpPr txBox="1"/>
          <p:nvPr/>
        </p:nvSpPr>
        <p:spPr>
          <a:xfrm>
            <a:off x="4943872" y="5805264"/>
            <a:ext cx="1910646" cy="323165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4289" rIns="34289">
            <a:spAutoFit/>
          </a:bodyPr>
          <a:lstStyle>
            <a:lvl1pPr algn="r">
              <a:buClr>
                <a:srgbClr val="C3260C"/>
              </a:buClr>
              <a:buFont typeface="Georgia"/>
              <a:defRPr sz="1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  <a:sym typeface="PT Sans"/>
              </a:defRPr>
            </a:lvl1pPr>
          </a:lstStyle>
          <a:p>
            <a:pPr algn="ctr" hangingPunct="0">
              <a:defRPr>
                <a:solidFill>
                  <a:srgbClr val="000000"/>
                </a:solidFill>
              </a:defRPr>
            </a:pPr>
            <a:r>
              <a:rPr lang="ru-RU" sz="15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</a:t>
            </a:r>
            <a:r>
              <a:rPr lang="ru-RU" sz="1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sz="15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9E891-F246-45CF-95F4-4F71D4C8C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471" y="149186"/>
            <a:ext cx="1208626" cy="759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3747C2-88D1-481A-A696-53D62FB3E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03" y="149186"/>
            <a:ext cx="1208626" cy="759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C1F09F6-3FF8-4D3B-9B16-D688D5A0C0B7}"/>
              </a:ext>
            </a:extLst>
          </p:cNvPr>
          <p:cNvSpPr txBox="1">
            <a:spLocks/>
          </p:cNvSpPr>
          <p:nvPr/>
        </p:nvSpPr>
        <p:spPr>
          <a:xfrm>
            <a:off x="2207568" y="1916832"/>
            <a:ext cx="7757991" cy="19752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555497">
              <a:defRPr sz="1620">
                <a:solidFill>
                  <a:srgbClr val="000000"/>
                </a:solidFill>
                <a:latin typeface="+mn-lt"/>
                <a:ea typeface="+mn-ea"/>
                <a:cs typeface="+mn-cs"/>
                <a:sym typeface="PT Sans"/>
              </a:defRP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Итоги деятельности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 КГП на ПХВ «Городская поликлиника №21»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Управления Общественного здоровья города Алматы за 2024 год  </a:t>
            </a:r>
          </a:p>
        </p:txBody>
      </p:sp>
    </p:spTree>
    <p:extLst>
      <p:ext uri="{BB962C8B-B14F-4D97-AF65-F5344CB8AC3E}">
        <p14:creationId xmlns:p14="http://schemas.microsoft.com/office/powerpoint/2010/main" val="4229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194930"/>
              </p:ext>
            </p:extLst>
          </p:nvPr>
        </p:nvGraphicFramePr>
        <p:xfrm>
          <a:off x="1726223" y="921582"/>
          <a:ext cx="8739555" cy="488573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637861">
                  <a:extLst>
                    <a:ext uri="{9D8B030D-6E8A-4147-A177-3AD203B41FA5}">
                      <a16:colId xmlns:a16="http://schemas.microsoft.com/office/drawing/2014/main" val="1321451968"/>
                    </a:ext>
                  </a:extLst>
                </a:gridCol>
                <a:gridCol w="1755202">
                  <a:extLst>
                    <a:ext uri="{9D8B030D-6E8A-4147-A177-3AD203B41FA5}">
                      <a16:colId xmlns:a16="http://schemas.microsoft.com/office/drawing/2014/main" val="1935395003"/>
                    </a:ext>
                  </a:extLst>
                </a:gridCol>
                <a:gridCol w="980759">
                  <a:extLst>
                    <a:ext uri="{9D8B030D-6E8A-4147-A177-3AD203B41FA5}">
                      <a16:colId xmlns:a16="http://schemas.microsoft.com/office/drawing/2014/main" val="2765085827"/>
                    </a:ext>
                  </a:extLst>
                </a:gridCol>
                <a:gridCol w="1221395">
                  <a:extLst>
                    <a:ext uri="{9D8B030D-6E8A-4147-A177-3AD203B41FA5}">
                      <a16:colId xmlns:a16="http://schemas.microsoft.com/office/drawing/2014/main" val="1882560107"/>
                    </a:ext>
                  </a:extLst>
                </a:gridCol>
                <a:gridCol w="1685151">
                  <a:extLst>
                    <a:ext uri="{9D8B030D-6E8A-4147-A177-3AD203B41FA5}">
                      <a16:colId xmlns:a16="http://schemas.microsoft.com/office/drawing/2014/main" val="565434044"/>
                    </a:ext>
                  </a:extLst>
                </a:gridCol>
                <a:gridCol w="1459187">
                  <a:extLst>
                    <a:ext uri="{9D8B030D-6E8A-4147-A177-3AD203B41FA5}">
                      <a16:colId xmlns:a16="http://schemas.microsoft.com/office/drawing/2014/main" val="4080197819"/>
                    </a:ext>
                  </a:extLst>
                </a:gridCol>
              </a:tblGrid>
              <a:tr h="197477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количества преждевременных родов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6" marR="35016" marT="21010" marB="21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преждевременных родов среди прикрепленного населения в отчетном периоде / Количество родов среди прикрепленного населения в отчетном периоде, %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6" marR="35016" marT="21010" marB="21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на 10%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6" marR="35016" marT="21010" marB="21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17х100/639=2,66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20*100/755=2,6%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показатель на</a:t>
                      </a:r>
                      <a:r>
                        <a:rPr lang="ru-RU" sz="900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одном уровне за счет увеличение родов,</a:t>
                      </a: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увеличено</a:t>
                      </a:r>
                      <a:r>
                        <a:rPr lang="ru-RU" sz="900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количественно на 3 случая.</a:t>
                      </a:r>
                      <a:endParaRPr lang="ru-RU" sz="900" spc="1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spc="1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достигнут 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spc="1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546448"/>
                  </a:ext>
                </a:extLst>
              </a:tr>
              <a:tr h="145547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беременных пренатальным скринингом (определение материнских сывороточных маркеров в I триместре, ультразвуковой скрининг в I, II, III триместрах беременности)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6" marR="35016" marT="21010" marB="21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охваченных </a:t>
                      </a:r>
                      <a:r>
                        <a:rPr lang="ru-RU" sz="9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пренатальным</a:t>
                      </a: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скринингом из родивших/общее количество родивших за отчетный период, 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6" marR="35016" marT="21010" marB="21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90%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6" marR="35016" marT="21010" marB="21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92,1%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79726"/>
                  </a:ext>
                </a:extLst>
              </a:tr>
              <a:tr h="145547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Случаи выполненных абортов в возрасте до 18 лет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6" marR="35016" marT="21010" marB="21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абортов у подростков в возрасте до 18 лет среди прикрепленного населения в отчетном периоде / Количество девочек в возрасте до 18 лет среди прикрепленного населения в отчетном периоде *1000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6" marR="35016" marT="21010" marB="21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6" marR="35016" marT="21010" marB="21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kk-KZ" sz="900" spc="1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315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4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691535"/>
              </p:ext>
            </p:extLst>
          </p:nvPr>
        </p:nvGraphicFramePr>
        <p:xfrm>
          <a:off x="587388" y="836712"/>
          <a:ext cx="11691277" cy="550366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44081">
                  <a:extLst>
                    <a:ext uri="{9D8B030D-6E8A-4147-A177-3AD203B41FA5}">
                      <a16:colId xmlns:a16="http://schemas.microsoft.com/office/drawing/2014/main" val="781290267"/>
                    </a:ext>
                  </a:extLst>
                </a:gridCol>
                <a:gridCol w="2691030">
                  <a:extLst>
                    <a:ext uri="{9D8B030D-6E8A-4147-A177-3AD203B41FA5}">
                      <a16:colId xmlns:a16="http://schemas.microsoft.com/office/drawing/2014/main" val="1933487075"/>
                    </a:ext>
                  </a:extLst>
                </a:gridCol>
                <a:gridCol w="754767">
                  <a:extLst>
                    <a:ext uri="{9D8B030D-6E8A-4147-A177-3AD203B41FA5}">
                      <a16:colId xmlns:a16="http://schemas.microsoft.com/office/drawing/2014/main" val="1842739131"/>
                    </a:ext>
                  </a:extLst>
                </a:gridCol>
                <a:gridCol w="2781570">
                  <a:extLst>
                    <a:ext uri="{9D8B030D-6E8A-4147-A177-3AD203B41FA5}">
                      <a16:colId xmlns:a16="http://schemas.microsoft.com/office/drawing/2014/main" val="1638389826"/>
                    </a:ext>
                  </a:extLst>
                </a:gridCol>
                <a:gridCol w="2038528">
                  <a:extLst>
                    <a:ext uri="{9D8B030D-6E8A-4147-A177-3AD203B41FA5}">
                      <a16:colId xmlns:a16="http://schemas.microsoft.com/office/drawing/2014/main" val="1526537710"/>
                    </a:ext>
                  </a:extLst>
                </a:gridCol>
                <a:gridCol w="1181301">
                  <a:extLst>
                    <a:ext uri="{9D8B030D-6E8A-4147-A177-3AD203B41FA5}">
                      <a16:colId xmlns:a16="http://schemas.microsoft.com/office/drawing/2014/main" val="344743901"/>
                    </a:ext>
                  </a:extLst>
                </a:gridCol>
              </a:tblGrid>
              <a:tr h="512905"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kk-KZ" sz="16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.Детская смертность от 7 дней до 5 лет, предотвратимая на уровне ПМСП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7" marR="27657" marT="16594" marB="165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044714"/>
                  </a:ext>
                </a:extLst>
              </a:tr>
              <a:tr h="83086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детей до 6 месяцев на исключительно грудном вскармливании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7" marR="27657" marT="16594" marB="165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 до 6 месяцев, находящихся на исключительно грудном вскармливании при отсутствии противопоказаний/ общее количество детей до 6 месяцев, 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7" marR="27657" marT="16594" marB="165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90-100%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7" marR="27657" marT="16594" marB="165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495х100/505=98,0</a:t>
                      </a:r>
                    </a:p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900" spc="1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имеют противопоказания к грудному вскармливанию согласно  Приказа Министра здравоохранения Республики Казахстан от 5 августа 2021 года № ҚР ДСМ - 75.)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747*100/775=96,4%</a:t>
                      </a:r>
                    </a:p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(28</a:t>
                      </a:r>
                      <a:r>
                        <a:rPr lang="en-US" sz="900" spc="1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имеют противопоказания к грудному вскармливанию согласно  Приказа Министра здравоохранения Республики Казахстан от 5 августа 2021 года № ҚР ДСМ - 75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38955"/>
                  </a:ext>
                </a:extLst>
              </a:tr>
              <a:tr h="12362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детей до 5 лет, госпитализированных с осложненными ОКИ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7" marR="27657" marT="16594" marB="165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 до 5 лет, госпитализированных в стационар с осложненными ОКИ/ общее количество детей до 5 лет, зарегистрированных с ОКИ, %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7" marR="27657" marT="16594" marB="165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0-1%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7" marR="27657" marT="16594" marB="165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госпитализированы</a:t>
                      </a:r>
                      <a:r>
                        <a:rPr lang="en-US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экстренно с диагнозом</a:t>
                      </a:r>
                      <a:r>
                        <a:rPr lang="en-US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</a:t>
                      </a:r>
                      <a:endParaRPr lang="ru-RU" sz="900" b="1" spc="1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мониторингу заболеваемости ОКИ всего обратились в поликлинику 11детей,поступившие</a:t>
                      </a:r>
                      <a:r>
                        <a:rPr lang="ru-RU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 в поликлинику не обращались</a:t>
                      </a:r>
                      <a:endParaRPr lang="ru-RU" sz="900" b="1" spc="1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Вывод: дети с заболеванием 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 сразу идут в стационар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</a:t>
                      </a:r>
                      <a:endParaRPr lang="ru-RU" sz="900" b="1" spc="1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госпитализированы</a:t>
                      </a:r>
                      <a:r>
                        <a:rPr lang="en-US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экстренно с диагнозом</a:t>
                      </a:r>
                      <a:r>
                        <a:rPr lang="en-US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</a:t>
                      </a:r>
                      <a:endParaRPr lang="ru-RU" sz="900" b="1" spc="1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мониторингу заболеваемости ОКИ всего обратились в поликлинику 1</a:t>
                      </a:r>
                      <a:r>
                        <a:rPr lang="en-US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поступившие</a:t>
                      </a:r>
                      <a:r>
                        <a:rPr lang="ru-RU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 в поликлинику не обращались</a:t>
                      </a:r>
                      <a:endParaRPr lang="ru-RU" sz="900" b="1" spc="1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Вывод: дети с заболеванием 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 сразу идут в стационар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</a:t>
                      </a:r>
                      <a:endParaRPr lang="ru-RU" sz="900" b="1" spc="1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kk-KZ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достигнут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843553"/>
                  </a:ext>
                </a:extLst>
              </a:tr>
              <a:tr h="63174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медицинских работников (врачей и среднего медицинского персонала) ПМСП обученных программе ИБВДВ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7" marR="27657" marT="16594" marB="165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медицинских работников (врачей и среднего медицинского персонала) ПМСП обученных программе ИБВДВ/ общее количество медицинских работников (врачей и среднего медицинского персонала) ПМСП, %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7" marR="27657" marT="16594" marB="165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90-100%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7" marR="27657" marT="16594" marB="165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900" spc="1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900" spc="1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900" spc="1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spc="1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</a:t>
                      </a:r>
                      <a:endParaRPr lang="ru-RU" sz="9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501782"/>
                  </a:ext>
                </a:extLst>
              </a:tr>
              <a:tr h="14015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Младенческая смертность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7" marR="27657" marT="16594" marB="165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умерших детей в возрасте от 0 до 1 года/число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родившихся живыми*1000 (показатель)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7" marR="27657" marT="16594" marB="165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РК-7,67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Алматы-</a:t>
                      </a:r>
                      <a:r>
                        <a:rPr lang="kk-KZ" sz="900" spc="1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9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6,58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7" marR="27657" marT="16594" marB="165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spc="1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3*1000/694=4,3%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4*1000/775=5,2%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5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5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656394"/>
              </p:ext>
            </p:extLst>
          </p:nvPr>
        </p:nvGraphicFramePr>
        <p:xfrm>
          <a:off x="731403" y="1052736"/>
          <a:ext cx="10729194" cy="497549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01740">
                  <a:extLst>
                    <a:ext uri="{9D8B030D-6E8A-4147-A177-3AD203B41FA5}">
                      <a16:colId xmlns:a16="http://schemas.microsoft.com/office/drawing/2014/main" val="3175238745"/>
                    </a:ext>
                  </a:extLst>
                </a:gridCol>
                <a:gridCol w="2339557">
                  <a:extLst>
                    <a:ext uri="{9D8B030D-6E8A-4147-A177-3AD203B41FA5}">
                      <a16:colId xmlns:a16="http://schemas.microsoft.com/office/drawing/2014/main" val="1907113760"/>
                    </a:ext>
                  </a:extLst>
                </a:gridCol>
                <a:gridCol w="737002">
                  <a:extLst>
                    <a:ext uri="{9D8B030D-6E8A-4147-A177-3AD203B41FA5}">
                      <a16:colId xmlns:a16="http://schemas.microsoft.com/office/drawing/2014/main" val="3791074644"/>
                    </a:ext>
                  </a:extLst>
                </a:gridCol>
                <a:gridCol w="2169460">
                  <a:extLst>
                    <a:ext uri="{9D8B030D-6E8A-4147-A177-3AD203B41FA5}">
                      <a16:colId xmlns:a16="http://schemas.microsoft.com/office/drawing/2014/main" val="2169611534"/>
                    </a:ext>
                  </a:extLst>
                </a:gridCol>
                <a:gridCol w="2208410">
                  <a:extLst>
                    <a:ext uri="{9D8B030D-6E8A-4147-A177-3AD203B41FA5}">
                      <a16:colId xmlns:a16="http://schemas.microsoft.com/office/drawing/2014/main" val="496357894"/>
                    </a:ext>
                  </a:extLst>
                </a:gridCol>
                <a:gridCol w="1073025">
                  <a:extLst>
                    <a:ext uri="{9D8B030D-6E8A-4147-A177-3AD203B41FA5}">
                      <a16:colId xmlns:a16="http://schemas.microsoft.com/office/drawing/2014/main" val="1776795185"/>
                    </a:ext>
                  </a:extLst>
                </a:gridCol>
              </a:tblGrid>
              <a:tr h="432048"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12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3.Удельный вес детей до 5 лет госпитализированных с осложненными, ОРИ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61840"/>
                  </a:ext>
                </a:extLst>
              </a:tr>
              <a:tr h="84191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10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детей до 5 лет, госпитализированных с осложненными, ОРИ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10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 до 5 лет, госпитализированных в стационар с осложненными, ОРИ/ общее количество детей до 5 лет, зарегистрированных с ОРИ, %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10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0-1%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kk-KZ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х100/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5971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64*100</a:t>
                      </a:r>
                      <a:r>
                        <a:rPr lang="kk-KZ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5263=1</a:t>
                      </a:r>
                      <a:r>
                        <a:rPr lang="kk-KZ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,2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достигнут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713"/>
                  </a:ext>
                </a:extLst>
              </a:tr>
              <a:tr h="232655"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105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4.Охват патронажными посещениями новорожденных в первые 3 суток после выписки из роддома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64797"/>
                  </a:ext>
                </a:extLst>
              </a:tr>
              <a:tr h="337892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10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патронажными посещениями новорожденных в первые 3 суток после выписки из роддома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10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охваченных патронажными посещениями новорожденных в первые 3 суток после выписки из роддома/количество новорожденных, выписавшихся из роддома за отчетный период %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10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80,8%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(126</a:t>
                      </a: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обслуженных патронажей на 3 сутки после выписки,</a:t>
                      </a: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отработан – 19,2%)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обслужены по участкам :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7,15,24  - по 2 случаев;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9,14,25 – по 3 случаев;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1,5,13 – по 4 случаев;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4,10,18,23,24 – по5 случаев;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3,6,12,20 – по 6 случаев;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2-7 случаев;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3-8случаев;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11,26-по 10  случаев;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16ВОП-11случаев;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8,17,19,22 –по 1 случаю.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kk-KZ" sz="10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r>
                        <a:rPr lang="ru-RU" sz="10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(130</a:t>
                      </a: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обслуженных патронажей на 3 сутки после выписки,</a:t>
                      </a: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отработан – </a:t>
                      </a:r>
                      <a:r>
                        <a:rPr lang="kk-KZ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обслужены по участкам :</a:t>
                      </a:r>
                    </a:p>
                    <a:p>
                      <a:pPr marL="0" marR="0" lvl="0" indent="0" algn="ctr" defTabSz="3429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17,8,22 –по 1 случаев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7,9 - по 2 случаев;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5,10,13,14,24 – по 4 случаев;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1,4,4тер,6,18,23,25– по 5 случаев;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2,12-7 случаев;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kk-KZ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20-8 случаев</a:t>
                      </a: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3-10 случаев;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11,16 - 1</a:t>
                      </a:r>
                      <a:r>
                        <a:rPr lang="kk-KZ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случаев;</a:t>
                      </a:r>
                      <a:endParaRPr lang="en-US" sz="1000" b="1" spc="1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26-1</a:t>
                      </a: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k-KZ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1" spc="1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1" spc="1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000" b="1" spc="1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10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достигнут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84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381081"/>
              </p:ext>
            </p:extLst>
          </p:nvPr>
        </p:nvGraphicFramePr>
        <p:xfrm>
          <a:off x="623392" y="529247"/>
          <a:ext cx="10945215" cy="601261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101799">
                  <a:extLst>
                    <a:ext uri="{9D8B030D-6E8A-4147-A177-3AD203B41FA5}">
                      <a16:colId xmlns:a16="http://schemas.microsoft.com/office/drawing/2014/main" val="3887292532"/>
                    </a:ext>
                  </a:extLst>
                </a:gridCol>
                <a:gridCol w="3027120">
                  <a:extLst>
                    <a:ext uri="{9D8B030D-6E8A-4147-A177-3AD203B41FA5}">
                      <a16:colId xmlns:a16="http://schemas.microsoft.com/office/drawing/2014/main" val="2654049052"/>
                    </a:ext>
                  </a:extLst>
                </a:gridCol>
                <a:gridCol w="1242572">
                  <a:extLst>
                    <a:ext uri="{9D8B030D-6E8A-4147-A177-3AD203B41FA5}">
                      <a16:colId xmlns:a16="http://schemas.microsoft.com/office/drawing/2014/main" val="3431672973"/>
                    </a:ext>
                  </a:extLst>
                </a:gridCol>
                <a:gridCol w="1374761">
                  <a:extLst>
                    <a:ext uri="{9D8B030D-6E8A-4147-A177-3AD203B41FA5}">
                      <a16:colId xmlns:a16="http://schemas.microsoft.com/office/drawing/2014/main" val="396309858"/>
                    </a:ext>
                  </a:extLst>
                </a:gridCol>
                <a:gridCol w="2127346">
                  <a:extLst>
                    <a:ext uri="{9D8B030D-6E8A-4147-A177-3AD203B41FA5}">
                      <a16:colId xmlns:a16="http://schemas.microsoft.com/office/drawing/2014/main" val="4043314140"/>
                    </a:ext>
                  </a:extLst>
                </a:gridCol>
                <a:gridCol w="1071617">
                  <a:extLst>
                    <a:ext uri="{9D8B030D-6E8A-4147-A177-3AD203B41FA5}">
                      <a16:colId xmlns:a16="http://schemas.microsoft.com/office/drawing/2014/main" val="1022193379"/>
                    </a:ext>
                  </a:extLst>
                </a:gridCol>
              </a:tblGrid>
              <a:tr h="412364"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1200" b="1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Своевременно диагностированный туберкулез легких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9" marR="25819" marT="15491" marB="15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945078"/>
                  </a:ext>
                </a:extLst>
              </a:tr>
              <a:tr h="135441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обследованных </a:t>
                      </a:r>
                      <a:r>
                        <a:rPr lang="ru-RU" sz="900" b="1" spc="1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флюорографически</a:t>
                      </a: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формированной группы "риска"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9" marR="25819" marT="15491" marB="15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обследованных </a:t>
                      </a:r>
                      <a:r>
                        <a:rPr lang="ru-RU" sz="900" b="1" spc="1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флюорографически</a:t>
                      </a: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сформированной группы "риска" /сформированная группа "риска", %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9" marR="25819" marT="15491" marB="15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9" marR="25819" marT="15491" marB="15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1028</a:t>
                      </a:r>
                      <a:r>
                        <a:rPr lang="kk-KZ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х100/1172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kk-KZ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,7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kk-KZ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</a:t>
                      </a:r>
                      <a:r>
                        <a:rPr lang="kk-KZ" sz="9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показатель в отделение Карасу  -64,9</a:t>
                      </a:r>
                      <a:r>
                        <a:rPr lang="ru-RU" sz="9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, за счет участков     13(39,6%), 23(51,9%), 18(59,4%)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1144*100/1268=90.2%</a:t>
                      </a:r>
                    </a:p>
                    <a:p>
                      <a:pPr marL="0" marR="0" indent="0" algn="ctr" defTabSz="3429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показатель – 10,11 участки (100%),.</a:t>
                      </a:r>
                    </a:p>
                    <a:p>
                      <a:pPr marL="0" marR="0" indent="0" algn="ctr" defTabSz="3429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</a:t>
                      </a:r>
                      <a:r>
                        <a:rPr lang="kk-KZ" sz="9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показатель – 15 участок (66,7%). </a:t>
                      </a:r>
                      <a:endParaRPr lang="kk-KZ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3429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аведующим</a:t>
                      </a:r>
                      <a:r>
                        <a:rPr lang="ru-RU" sz="9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силить</a:t>
                      </a:r>
                      <a:r>
                        <a:rPr lang="ru-RU" sz="9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работу в направлении сбора количество проходивших </a:t>
                      </a:r>
                      <a:r>
                        <a:rPr lang="ru-RU" sz="9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флюроосмотра</a:t>
                      </a:r>
                      <a:r>
                        <a:rPr lang="ru-RU" sz="9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других МО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достигнут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85701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обследованных пробой Манту из сформированной группы "риска"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9" marR="25819" marT="15491" marB="15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обследованных пробой Манту из сформированной группы "риска"/сформированная группа "риска", 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9" marR="25819" marT="15491" marB="15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9" marR="25819" marT="15491" marB="15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97,1%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(гор.пок.-95%)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98,3%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(гор.показатель-95%)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достигнут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563964"/>
                  </a:ext>
                </a:extLst>
              </a:tr>
              <a:tr h="125540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больных с установленным </a:t>
                      </a:r>
                      <a:r>
                        <a:rPr lang="ru-RU" sz="900" spc="1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бактериовыделением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9" marR="25819" marT="15491" marB="15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лиц с установленным </a:t>
                      </a:r>
                      <a:r>
                        <a:rPr lang="ru-RU" sz="900" spc="1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бактериовыделением</a:t>
                      </a: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общее количество лиц, направленных на микроскопию мокроты лиц с подозрением на туберкулез легких, 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9" marR="25819" marT="15491" marB="15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9" marR="25819" marT="15491" marB="15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5*100/46=10,8%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5*100/47=10,6%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kk-KZ" sz="9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24509"/>
                  </a:ext>
                </a:extLst>
              </a:tr>
              <a:tr h="129683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пропусков приема противотуберкулезных препаратов у больных, получающих лечение в условиях ПМСП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9" marR="25819" marT="15491" marB="15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больных туберкулезом, получающих контролируемое противотуберкулезное лечение в условиях ПМСП без единого пропуска среди прикрепленного населения/ общее количество больных туберкулезом, получающих противотуберкулезное лечение в условиях ПМСП среди прикрепленного населения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9" marR="25819" marT="15491" marB="15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9" marR="25819" marT="15491" marB="154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6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6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631284"/>
              </p:ext>
            </p:extLst>
          </p:nvPr>
        </p:nvGraphicFramePr>
        <p:xfrm>
          <a:off x="1585548" y="620689"/>
          <a:ext cx="9020907" cy="320005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90497">
                  <a:extLst>
                    <a:ext uri="{9D8B030D-6E8A-4147-A177-3AD203B41FA5}">
                      <a16:colId xmlns:a16="http://schemas.microsoft.com/office/drawing/2014/main" val="3740250718"/>
                    </a:ext>
                  </a:extLst>
                </a:gridCol>
                <a:gridCol w="2899532">
                  <a:extLst>
                    <a:ext uri="{9D8B030D-6E8A-4147-A177-3AD203B41FA5}">
                      <a16:colId xmlns:a16="http://schemas.microsoft.com/office/drawing/2014/main" val="3499012752"/>
                    </a:ext>
                  </a:extLst>
                </a:gridCol>
                <a:gridCol w="974801">
                  <a:extLst>
                    <a:ext uri="{9D8B030D-6E8A-4147-A177-3AD203B41FA5}">
                      <a16:colId xmlns:a16="http://schemas.microsoft.com/office/drawing/2014/main" val="3678634960"/>
                    </a:ext>
                  </a:extLst>
                </a:gridCol>
                <a:gridCol w="976733">
                  <a:extLst>
                    <a:ext uri="{9D8B030D-6E8A-4147-A177-3AD203B41FA5}">
                      <a16:colId xmlns:a16="http://schemas.microsoft.com/office/drawing/2014/main" val="2702217415"/>
                    </a:ext>
                  </a:extLst>
                </a:gridCol>
                <a:gridCol w="1385545">
                  <a:extLst>
                    <a:ext uri="{9D8B030D-6E8A-4147-A177-3AD203B41FA5}">
                      <a16:colId xmlns:a16="http://schemas.microsoft.com/office/drawing/2014/main" val="3358322621"/>
                    </a:ext>
                  </a:extLst>
                </a:gridCol>
                <a:gridCol w="993799">
                  <a:extLst>
                    <a:ext uri="{9D8B030D-6E8A-4147-A177-3AD203B41FA5}">
                      <a16:colId xmlns:a16="http://schemas.microsoft.com/office/drawing/2014/main" val="71026451"/>
                    </a:ext>
                  </a:extLst>
                </a:gridCol>
              </a:tblGrid>
              <a:tr h="466935">
                <a:tc gridSpan="6"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6.Впервые выявленные случаи ЗН визуальной локализации 0-1 стадии, за исключением РМЖ и РШМ </a:t>
                      </a:r>
                    </a:p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35 ВДЛ, из них  17 -51,4%</a:t>
                      </a:r>
                      <a:r>
                        <a:rPr lang="ru-RU" sz="1100" spc="1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другой локализации,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307810"/>
                  </a:ext>
                </a:extLst>
              </a:tr>
              <a:tr h="187645"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11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100" spc="1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1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935969"/>
                  </a:ext>
                </a:extLst>
              </a:tr>
              <a:tr h="71716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выявленных больных РШМ из прошедших скрининговое обследование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больных РШМ/ общее количество лиц, прошедших скрининговое обследование на выявление РШМ, 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0,02-0,03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1*100/1750=0,05 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1*100/1571=0,1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достигнут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1650"/>
                  </a:ext>
                </a:extLst>
              </a:tr>
              <a:tr h="75564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выявленных больных РМЖ из прошедших скрининговое обследование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больных РМЖ/ общее количество лиц, прошедших скрининговое обследование на выявление РМЖ, 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и выше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3*100/1610=0,18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4*100/2136=0,2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достигнут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925289"/>
                  </a:ext>
                </a:extLst>
              </a:tr>
              <a:tr h="10396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выявленных больных раком толстой и прямой кишки из прошедших </a:t>
                      </a:r>
                      <a:r>
                        <a:rPr lang="ru-RU" sz="9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скрининговое</a:t>
                      </a: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обследование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больных раком толстой и прямой кишки/ общее количество лиц, прошедших </a:t>
                      </a:r>
                      <a:r>
                        <a:rPr lang="ru-RU" sz="9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скрининговое</a:t>
                      </a: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обследование на выявление рака толстой и прямой кишки, 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0,02 - 0,03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1*100/1800=0,05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2*100/2103=0,1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достигнут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06679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13348"/>
              </p:ext>
            </p:extLst>
          </p:nvPr>
        </p:nvGraphicFramePr>
        <p:xfrm>
          <a:off x="1585547" y="3933056"/>
          <a:ext cx="9020904" cy="194143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14333">
                  <a:extLst>
                    <a:ext uri="{9D8B030D-6E8A-4147-A177-3AD203B41FA5}">
                      <a16:colId xmlns:a16="http://schemas.microsoft.com/office/drawing/2014/main" val="2475488905"/>
                    </a:ext>
                  </a:extLst>
                </a:gridCol>
                <a:gridCol w="2865231">
                  <a:extLst>
                    <a:ext uri="{9D8B030D-6E8A-4147-A177-3AD203B41FA5}">
                      <a16:colId xmlns:a16="http://schemas.microsoft.com/office/drawing/2014/main" val="3290441327"/>
                    </a:ext>
                  </a:extLst>
                </a:gridCol>
                <a:gridCol w="973690">
                  <a:extLst>
                    <a:ext uri="{9D8B030D-6E8A-4147-A177-3AD203B41FA5}">
                      <a16:colId xmlns:a16="http://schemas.microsoft.com/office/drawing/2014/main" val="2154872331"/>
                    </a:ext>
                  </a:extLst>
                </a:gridCol>
                <a:gridCol w="993729">
                  <a:extLst>
                    <a:ext uri="{9D8B030D-6E8A-4147-A177-3AD203B41FA5}">
                      <a16:colId xmlns:a16="http://schemas.microsoft.com/office/drawing/2014/main" val="1832276567"/>
                    </a:ext>
                  </a:extLst>
                </a:gridCol>
                <a:gridCol w="1368486">
                  <a:extLst>
                    <a:ext uri="{9D8B030D-6E8A-4147-A177-3AD203B41FA5}">
                      <a16:colId xmlns:a16="http://schemas.microsoft.com/office/drawing/2014/main" val="2655957582"/>
                    </a:ext>
                  </a:extLst>
                </a:gridCol>
                <a:gridCol w="1005435">
                  <a:extLst>
                    <a:ext uri="{9D8B030D-6E8A-4147-A177-3AD203B41FA5}">
                      <a16:colId xmlns:a16="http://schemas.microsoft.com/office/drawing/2014/main" val="3212034833"/>
                    </a:ext>
                  </a:extLst>
                </a:gridCol>
              </a:tblGrid>
              <a:tr h="359243"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11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диспансерным наблюдением больных с предопухолевой патологией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970175"/>
                  </a:ext>
                </a:extLst>
              </a:tr>
              <a:tr h="158219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диспансерным наблюдением больных с предопухолевой патологией 1б клиническая группа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лиц, взятых на диспансерный учет с предопухолевой патологией 1б клиническая группа/общее число больных с предопухолевой патологией, 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9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выявлен  предраковое </a:t>
                      </a:r>
                      <a:r>
                        <a:rPr lang="ru-RU" sz="900" spc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заболеваниия</a:t>
                      </a:r>
                      <a:r>
                        <a:rPr lang="ru-RU" sz="9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трем  нозологиям-121 все взяты под наблюдения специалистов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9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выявлен  </a:t>
                      </a:r>
                      <a:r>
                        <a:rPr lang="ru-RU" sz="900" spc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предраковое</a:t>
                      </a:r>
                      <a:r>
                        <a:rPr lang="ru-RU" sz="9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spc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заболеваниия</a:t>
                      </a:r>
                      <a:r>
                        <a:rPr lang="ru-RU" sz="9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трем  нозологиям-164 все взяты под наблюдения специалистов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36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5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80938"/>
              </p:ext>
            </p:extLst>
          </p:nvPr>
        </p:nvGraphicFramePr>
        <p:xfrm>
          <a:off x="1603129" y="1434221"/>
          <a:ext cx="8957368" cy="414174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01501">
                  <a:extLst>
                    <a:ext uri="{9D8B030D-6E8A-4147-A177-3AD203B41FA5}">
                      <a16:colId xmlns:a16="http://schemas.microsoft.com/office/drawing/2014/main" val="2490523793"/>
                    </a:ext>
                  </a:extLst>
                </a:gridCol>
                <a:gridCol w="1930564">
                  <a:extLst>
                    <a:ext uri="{9D8B030D-6E8A-4147-A177-3AD203B41FA5}">
                      <a16:colId xmlns:a16="http://schemas.microsoft.com/office/drawing/2014/main" val="2372299750"/>
                    </a:ext>
                  </a:extLst>
                </a:gridCol>
                <a:gridCol w="1319751">
                  <a:extLst>
                    <a:ext uri="{9D8B030D-6E8A-4147-A177-3AD203B41FA5}">
                      <a16:colId xmlns:a16="http://schemas.microsoft.com/office/drawing/2014/main" val="3243355253"/>
                    </a:ext>
                  </a:extLst>
                </a:gridCol>
                <a:gridCol w="1480388">
                  <a:extLst>
                    <a:ext uri="{9D8B030D-6E8A-4147-A177-3AD203B41FA5}">
                      <a16:colId xmlns:a16="http://schemas.microsoft.com/office/drawing/2014/main" val="3261113345"/>
                    </a:ext>
                  </a:extLst>
                </a:gridCol>
                <a:gridCol w="1539721">
                  <a:extLst>
                    <a:ext uri="{9D8B030D-6E8A-4147-A177-3AD203B41FA5}">
                      <a16:colId xmlns:a16="http://schemas.microsoft.com/office/drawing/2014/main" val="1694242278"/>
                    </a:ext>
                  </a:extLst>
                </a:gridCol>
                <a:gridCol w="885443">
                  <a:extLst>
                    <a:ext uri="{9D8B030D-6E8A-4147-A177-3AD203B41FA5}">
                      <a16:colId xmlns:a16="http://schemas.microsoft.com/office/drawing/2014/main" val="3200436722"/>
                    </a:ext>
                  </a:extLst>
                </a:gridCol>
              </a:tblGrid>
              <a:tr h="294844"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11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Уровень госпитализации больных с осложнениями заболеваний сердечно-сосудистой системы (инфаркт миокарда, инсульт)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1" marR="34571" marT="20743" marB="20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080174"/>
                  </a:ext>
                </a:extLst>
              </a:tr>
              <a:tr h="131111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целевых групп населения </a:t>
                      </a:r>
                      <a:r>
                        <a:rPr lang="ru-RU" sz="900" spc="1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скрининговыми</a:t>
                      </a:r>
                      <a:r>
                        <a:rPr lang="ru-RU" sz="900" spc="1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обследованиями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1" marR="34571" marT="20743" marB="20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лиц, прошедших скрининговые обследования на выявление факторов риска БСК и БСК/ общее количество лиц, подлежащих скрининговым обследованиям на выявление факторов риска БСК и БСК, %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1" marR="34571" marT="20743" marB="20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1" marR="34571" marT="20743" marB="20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2555х100/2555=100%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endParaRPr lang="ru-RU" sz="9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2550</a:t>
                      </a: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х100/2550=100%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endParaRPr lang="ru-RU" sz="11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11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129917"/>
                  </a:ext>
                </a:extLst>
              </a:tr>
              <a:tr h="11339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выявленных больных БСК при скрининговом обследовании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1" marR="34571" marT="20743" marB="20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лиц, с выявленными БСК после проведения скрининговых обследований/ общее количество лиц, прошедших скрининговые обследования на выявление БСК, %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1" marR="34571" marT="20743" marB="20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10%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1" marR="34571" marT="20743" marB="20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310х100/2555=12,1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130*100/2550=5,1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11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достигнут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62128"/>
                  </a:ext>
                </a:extLst>
              </a:tr>
              <a:tr h="12497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диспансерным наблюдением выявленных при скрининге больных 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АГ и ИБС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1" marR="34571" marT="20743" marB="20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больных с АГ и ИБС, охваченных диспансерным наблюдением/ общее количество больных с АГ и ИБС, выявленных при скрининговом обследовании, 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1" marR="34571" marT="20743" marB="20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71" marR="34571" marT="20743" marB="20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х100/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=100%</a:t>
                      </a:r>
                    </a:p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130*100/130=100%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b="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26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6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F971186-BCDB-48A8-8312-FA037B1CF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828312"/>
              </p:ext>
            </p:extLst>
          </p:nvPr>
        </p:nvGraphicFramePr>
        <p:xfrm>
          <a:off x="1698476" y="777269"/>
          <a:ext cx="8795049" cy="530346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54025">
                  <a:extLst>
                    <a:ext uri="{9D8B030D-6E8A-4147-A177-3AD203B41FA5}">
                      <a16:colId xmlns:a16="http://schemas.microsoft.com/office/drawing/2014/main" val="3498518357"/>
                    </a:ext>
                  </a:extLst>
                </a:gridCol>
                <a:gridCol w="2367586">
                  <a:extLst>
                    <a:ext uri="{9D8B030D-6E8A-4147-A177-3AD203B41FA5}">
                      <a16:colId xmlns:a16="http://schemas.microsoft.com/office/drawing/2014/main" val="2499263325"/>
                    </a:ext>
                  </a:extLst>
                </a:gridCol>
                <a:gridCol w="976081">
                  <a:extLst>
                    <a:ext uri="{9D8B030D-6E8A-4147-A177-3AD203B41FA5}">
                      <a16:colId xmlns:a16="http://schemas.microsoft.com/office/drawing/2014/main" val="2124422397"/>
                    </a:ext>
                  </a:extLst>
                </a:gridCol>
                <a:gridCol w="89740">
                  <a:extLst>
                    <a:ext uri="{9D8B030D-6E8A-4147-A177-3AD203B41FA5}">
                      <a16:colId xmlns:a16="http://schemas.microsoft.com/office/drawing/2014/main" val="2422286275"/>
                    </a:ext>
                  </a:extLst>
                </a:gridCol>
                <a:gridCol w="1098363">
                  <a:extLst>
                    <a:ext uri="{9D8B030D-6E8A-4147-A177-3AD203B41FA5}">
                      <a16:colId xmlns:a16="http://schemas.microsoft.com/office/drawing/2014/main" val="66287198"/>
                    </a:ext>
                  </a:extLst>
                </a:gridCol>
                <a:gridCol w="1033871">
                  <a:extLst>
                    <a:ext uri="{9D8B030D-6E8A-4147-A177-3AD203B41FA5}">
                      <a16:colId xmlns:a16="http://schemas.microsoft.com/office/drawing/2014/main" val="625726961"/>
                    </a:ext>
                  </a:extLst>
                </a:gridCol>
                <a:gridCol w="875383">
                  <a:extLst>
                    <a:ext uri="{9D8B030D-6E8A-4147-A177-3AD203B41FA5}">
                      <a16:colId xmlns:a16="http://schemas.microsoft.com/office/drawing/2014/main" val="693363664"/>
                    </a:ext>
                  </a:extLst>
                </a:gridCol>
              </a:tblGrid>
              <a:tr h="1003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госпитализированных больных АГ, состоящих на диспансерном учете, в состоянии осложненного гипертонического криза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госпитализированных больных с АГ, состоящих на диспансерном учете, в состоянии осложненного гипертонического криза/ общее количество лиц, состоящих на диспансерном учете по поводу АГ, 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10%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126*100/27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*100/2655=3%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" marR="6488" marT="64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*100/2841=5,7%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821789"/>
                  </a:ext>
                </a:extLst>
              </a:tr>
              <a:tr h="1446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своевременно госпитализированных больных с осложнениями БСК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(инфаркт миокарда, мозговой инсульт)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больных, своевременно госпитализированных (первые 6 часов заболевания) по поводу осложнений БСК (инфаркт миокарда, мозговой инсульт) / общее количество больных, госпитализированных по поводу осложнений БСК (инфаркт миокарда, мозговой инсульт),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86*100/</a:t>
                      </a:r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136*100/ 313=43,4%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" marR="6488" marT="648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62*100/78=79</a:t>
                      </a:r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866" marR="4866" marT="486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достигнут</a:t>
                      </a:r>
                    </a:p>
                  </a:txBody>
                  <a:tcPr marL="4866" marR="4866" marT="4866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605043"/>
                  </a:ext>
                </a:extLst>
              </a:tr>
              <a:tr h="1627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диспансерных больных с диагнозом БСК, из числа подлежащих бесплатному лекарственному обеспечению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больных с диагнозом БСК обеспеченных бесплатными лекарственными препаратами на амбулаторном уровне из числа подлежащих бесплатному лекарственному обеспечению/Общее количество больных с диагнозом БСК подлежащих бесплатному лекарственному обеспечению на амбулаторном уровне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не менее 70% диспансерных больных, подлежащих АЛО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4026х100/5990=67,2%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" marR="6488" marT="64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866" marR="4866" marT="4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</a:t>
                      </a:r>
                    </a:p>
                  </a:txBody>
                  <a:tcPr marL="4866" marR="4866" marT="486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777592"/>
                  </a:ext>
                </a:extLst>
              </a:tr>
              <a:tr h="32069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Обоснованные жалобы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312845"/>
                  </a:ext>
                </a:extLst>
              </a:tr>
              <a:tr h="904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обращений физических и юридических лиц с положительным решением по принципу "здесь и сейчас" Службой поддержки пациента и внутреннего контроля (аудита)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обращений физических и юридических лиц с положительным решением / общее количество рассмотренных обращений физических и юридических лиц,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" marR="6488" marT="64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6" marR="4866" marT="486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780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0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379256"/>
              </p:ext>
            </p:extLst>
          </p:nvPr>
        </p:nvGraphicFramePr>
        <p:xfrm>
          <a:off x="2805374" y="1007575"/>
          <a:ext cx="6581250" cy="305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 txBox="1">
            <a:spLocks/>
          </p:cNvSpPr>
          <p:nvPr/>
        </p:nvSpPr>
        <p:spPr>
          <a:xfrm>
            <a:off x="2107875" y="4205522"/>
            <a:ext cx="7976250" cy="855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buClr>
                <a:srgbClr val="F14124">
                  <a:lumMod val="75000"/>
                </a:srgbClr>
              </a:buCl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2023г. отмечается динамика увеличения общей болезненности на 7,1%, за счет диспансерных и хронических заболеваний, </a:t>
            </a:r>
          </a:p>
          <a:p>
            <a:pPr algn="ctr">
              <a:spcAft>
                <a:spcPts val="0"/>
              </a:spcAft>
              <a:buClr>
                <a:srgbClr val="F14124">
                  <a:lumMod val="75000"/>
                </a:srgbClr>
              </a:buCl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первичной заболеваемости в 2024 году на 25,9%.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7876" y="5060522"/>
            <a:ext cx="797624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структуре первичной заболеваемости на 1 месте болезни  органов дыхания –9999(34,8%) случаев, на 2 месте болезни органов пищеварения – 3756-13,1%( увеличение за счет детей), на 3 месте  болезни глаза и его придаточного аппарата – 2922-10,2%( увеличение за счет детей), на 4-м месте БСК-1683 -5,9%.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1BAC0E-65B7-45D9-94DE-792BC5DE4B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2544" y="260648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27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712000" y="457793"/>
            <a:ext cx="6768000" cy="4385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 algn="ctr"/>
            <a:r>
              <a:rPr lang="kk-KZ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Заболеваемость от БСК (на 100тыс населения)</a:t>
            </a:r>
            <a:endParaRPr lang="ru-RU" sz="24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rebuchet M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14051"/>
              </p:ext>
            </p:extLst>
          </p:nvPr>
        </p:nvGraphicFramePr>
        <p:xfrm>
          <a:off x="2001563" y="1101220"/>
          <a:ext cx="8188875" cy="3955143"/>
        </p:xfrm>
        <a:graphic>
          <a:graphicData uri="http://schemas.openxmlformats.org/drawingml/2006/table">
            <a:tbl>
              <a:tblPr/>
              <a:tblGrid>
                <a:gridCol w="5462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011"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БСК</a:t>
                      </a:r>
                    </a:p>
                  </a:txBody>
                  <a:tcPr marL="51435" marR="51435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заболеваемость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4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состоит на учете БСК из них: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4069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kk-KZ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07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охвата «Д» наблюдением с заболеванием БСК в 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94,7%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87,2%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4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1.Всего ИБС, в том числе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987-24,3%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kk-KZ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1683-33,1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4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Инфаркт миокарда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52-5,3%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85-5,1 %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65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kk-KZ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тенокардия 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(I20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– 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I20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,8)</a:t>
                      </a:r>
                    </a:p>
                  </a:txBody>
                  <a:tcPr marL="51435" marR="51435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910-92,2%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1550-92,1%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75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После хирургического и интервенционного лечения БСК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16-1,6%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48-2,8%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65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2.Артериальная гипертония,в том числе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2834-69,6%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2706-53,1%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18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3.Миокардиты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3-0,06%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3-0,01%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4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4.Инфекционный эндокардит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4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5.ВПС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64-1,6%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16-0,3%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96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6.Цереброваскулярные болезни (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I6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0) ОНМК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179-4,4%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66-1,3%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280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7.После имплантации искусственного водителя ритма (ЭКС) или ИКДФ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2-0,04%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4-0,07%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01938" y="5049303"/>
            <a:ext cx="818887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F14124">
                  <a:lumMod val="75000"/>
                </a:srgbClr>
              </a:buCl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данному слайду видно что отмечается рост заболеваемости по БСК в сравнении с прошлым годом, за счет ОИМ и стенокардии и соответственно увеличены хирургическое и интервенционное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 БСК 3 раза.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961CC3-3A98-4218-8AFC-734BC85410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4552" y="311373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2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CBC1B0-B93B-480D-8B10-212B0750332B}"/>
              </a:ext>
            </a:extLst>
          </p:cNvPr>
          <p:cNvSpPr/>
          <p:nvPr/>
        </p:nvSpPr>
        <p:spPr>
          <a:xfrm>
            <a:off x="3936000" y="517218"/>
            <a:ext cx="43200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по онкологии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265532C-ED03-4D16-A4B0-57BD3C682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225243"/>
              </p:ext>
            </p:extLst>
          </p:nvPr>
        </p:nvGraphicFramePr>
        <p:xfrm>
          <a:off x="1627501" y="1265550"/>
          <a:ext cx="8937001" cy="3780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4013">
                  <a:extLst>
                    <a:ext uri="{9D8B030D-6E8A-4147-A177-3AD203B41FA5}">
                      <a16:colId xmlns:a16="http://schemas.microsoft.com/office/drawing/2014/main" val="3806457123"/>
                    </a:ext>
                  </a:extLst>
                </a:gridCol>
                <a:gridCol w="1411322">
                  <a:extLst>
                    <a:ext uri="{9D8B030D-6E8A-4147-A177-3AD203B41FA5}">
                      <a16:colId xmlns:a16="http://schemas.microsoft.com/office/drawing/2014/main" val="3993032405"/>
                    </a:ext>
                  </a:extLst>
                </a:gridCol>
                <a:gridCol w="1411322">
                  <a:extLst>
                    <a:ext uri="{9D8B030D-6E8A-4147-A177-3AD203B41FA5}">
                      <a16:colId xmlns:a16="http://schemas.microsoft.com/office/drawing/2014/main" val="1650629170"/>
                    </a:ext>
                  </a:extLst>
                </a:gridCol>
                <a:gridCol w="1411322">
                  <a:extLst>
                    <a:ext uri="{9D8B030D-6E8A-4147-A177-3AD203B41FA5}">
                      <a16:colId xmlns:a16="http://schemas.microsoft.com/office/drawing/2014/main" val="915344768"/>
                    </a:ext>
                  </a:extLst>
                </a:gridCol>
                <a:gridCol w="1404879">
                  <a:extLst>
                    <a:ext uri="{9D8B030D-6E8A-4147-A177-3AD203B41FA5}">
                      <a16:colId xmlns:a16="http://schemas.microsoft.com/office/drawing/2014/main" val="4014325966"/>
                    </a:ext>
                  </a:extLst>
                </a:gridCol>
                <a:gridCol w="1044143">
                  <a:extLst>
                    <a:ext uri="{9D8B030D-6E8A-4147-A177-3AD203B41FA5}">
                      <a16:colId xmlns:a16="http://schemas.microsoft.com/office/drawing/2014/main" val="1155275796"/>
                    </a:ext>
                  </a:extLst>
                </a:gridCol>
              </a:tblGrid>
              <a:tr h="821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12мес.202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на 100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 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на 100 тыс.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12мес 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51007"/>
                  </a:ext>
                </a:extLst>
              </a:tr>
              <a:tr h="397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 на 100тыс.нас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716612"/>
                  </a:ext>
                </a:extLst>
              </a:tr>
              <a:tr h="267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на 100тыс.нас.</a:t>
                      </a:r>
                      <a:endParaRPr lang="ru-RU" sz="12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60,1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203982"/>
                  </a:ext>
                </a:extLst>
              </a:tr>
              <a:tr h="373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Раннее выявление 1-2 стадии</a:t>
                      </a:r>
                      <a:endParaRPr lang="ru-RU" sz="12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58,1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0426"/>
                  </a:ext>
                </a:extLst>
              </a:tr>
              <a:tr h="267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Позднее выявление (3-4ст.)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893087"/>
                  </a:ext>
                </a:extLst>
              </a:tr>
              <a:tr h="479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живущих 5 и более лет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</a:t>
                      </a: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54,5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97219"/>
                  </a:ext>
                </a:extLst>
              </a:tr>
              <a:tr h="479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впервые выявленных ЗН 0-1стадии</a:t>
                      </a:r>
                      <a:endParaRPr lang="ru-RU" sz="12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46,1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36,2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37637"/>
                  </a:ext>
                </a:extLst>
              </a:tr>
              <a:tr h="692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впервые выявленных больных по ВДЛ ЗН 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IY </a:t>
                      </a:r>
                      <a:r>
                        <a:rPr lang="kk-KZ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стадии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9,0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</a:t>
                      </a: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51024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0EB698-936E-4483-AAB7-6B3E3AA5E7FD}"/>
              </a:ext>
            </a:extLst>
          </p:cNvPr>
          <p:cNvSpPr/>
          <p:nvPr/>
        </p:nvSpPr>
        <p:spPr>
          <a:xfrm>
            <a:off x="1627500" y="5049000"/>
            <a:ext cx="89370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 12 месяцев202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показатель онкологической заболеваемости  снизился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11,6%, смертность снизился на 45,4% по сравнению с 2023 годом, также отмечается снижение показателя ВДЛ ЗН 3-4 стадии.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C11B78-9D35-4291-BA5D-BD6FA88C1B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1000" y="455549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060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648187"/>
            <a:ext cx="10801200" cy="602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800" y="1561500"/>
            <a:ext cx="5216400" cy="450000"/>
          </a:xfr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запущенных случаев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D609B3-D36B-4C7D-AA5A-7DBF54C63E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1000" y="50400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7A435321-B362-4695-8C19-BEC7C2B6476A}"/>
              </a:ext>
            </a:extLst>
          </p:cNvPr>
          <p:cNvSpPr txBox="1">
            <a:spLocks/>
          </p:cNvSpPr>
          <p:nvPr/>
        </p:nvSpPr>
        <p:spPr>
          <a:xfrm>
            <a:off x="1412229" y="2204864"/>
            <a:ext cx="9367542" cy="3557472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ysClr val="windowText" lastClr="000000">
                <a:hueMod val="94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Выявлены впервые установленным в жизни диагнозом 7 пациентов, все не относится к ВДЛ: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</a:t>
            </a:r>
            <a:r>
              <a:rPr kumimoji="0" lang="kk-KZ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Ө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КЖИЕК - 2 случая, КЕМЕЛ - 3 случая, КАРАСУ-2 случая</a:t>
            </a:r>
            <a:r>
              <a:rPr kumimoji="0" lang="kk-KZ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из них  умерли -5.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Прикреплен накануне для обследования-1 (Сивицкий В.Р. 1964г.р.),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остальные 6 пациент прикреплены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2013-2019гг.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kk-KZ" sz="16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Причина  во всех случаях: 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kk-KZ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на должном уровне проводится перепись населения; 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kk-KZ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проводится сан-просвет работа среди населения участковой службой;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kk-KZ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корректное составление плана на скрининговой осмотр 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CC9D2-48B2-4C3C-8313-73DBC246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306" y="650260"/>
            <a:ext cx="3927380" cy="4058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по туберкулезу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652B59A-C95C-471C-9BB8-12A76C4F360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2556364"/>
              </p:ext>
            </p:extLst>
          </p:nvPr>
        </p:nvGraphicFramePr>
        <p:xfrm>
          <a:off x="3524805" y="1675784"/>
          <a:ext cx="7143196" cy="247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D47C115-7B71-41BE-BB26-30458F2DF7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8179874"/>
              </p:ext>
            </p:extLst>
          </p:nvPr>
        </p:nvGraphicFramePr>
        <p:xfrm>
          <a:off x="2152647" y="4238458"/>
          <a:ext cx="7886701" cy="1001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168">
                  <a:extLst>
                    <a:ext uri="{9D8B030D-6E8A-4147-A177-3AD203B41FA5}">
                      <a16:colId xmlns:a16="http://schemas.microsoft.com/office/drawing/2014/main" val="3948976227"/>
                    </a:ext>
                  </a:extLst>
                </a:gridCol>
                <a:gridCol w="1205756">
                  <a:extLst>
                    <a:ext uri="{9D8B030D-6E8A-4147-A177-3AD203B41FA5}">
                      <a16:colId xmlns:a16="http://schemas.microsoft.com/office/drawing/2014/main" val="4174780738"/>
                    </a:ext>
                  </a:extLst>
                </a:gridCol>
                <a:gridCol w="1478756">
                  <a:extLst>
                    <a:ext uri="{9D8B030D-6E8A-4147-A177-3AD203B41FA5}">
                      <a16:colId xmlns:a16="http://schemas.microsoft.com/office/drawing/2014/main" val="2148476654"/>
                    </a:ext>
                  </a:extLst>
                </a:gridCol>
                <a:gridCol w="887255">
                  <a:extLst>
                    <a:ext uri="{9D8B030D-6E8A-4147-A177-3AD203B41FA5}">
                      <a16:colId xmlns:a16="http://schemas.microsoft.com/office/drawing/2014/main" val="2763593351"/>
                    </a:ext>
                  </a:extLst>
                </a:gridCol>
                <a:gridCol w="1198172">
                  <a:extLst>
                    <a:ext uri="{9D8B030D-6E8A-4147-A177-3AD203B41FA5}">
                      <a16:colId xmlns:a16="http://schemas.microsoft.com/office/drawing/2014/main" val="2874722597"/>
                    </a:ext>
                  </a:extLst>
                </a:gridCol>
                <a:gridCol w="1486340">
                  <a:extLst>
                    <a:ext uri="{9D8B030D-6E8A-4147-A177-3AD203B41FA5}">
                      <a16:colId xmlns:a16="http://schemas.microsoft.com/office/drawing/2014/main" val="3478953988"/>
                    </a:ext>
                  </a:extLst>
                </a:gridCol>
                <a:gridCol w="1160254">
                  <a:extLst>
                    <a:ext uri="{9D8B030D-6E8A-4147-A177-3AD203B41FA5}">
                      <a16:colId xmlns:a16="http://schemas.microsoft.com/office/drawing/2014/main" val="4211034"/>
                    </a:ext>
                  </a:extLst>
                </a:gridCol>
              </a:tblGrid>
              <a:tr h="235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68871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распространённость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983535"/>
                  </a:ext>
                </a:extLst>
              </a:tr>
              <a:tr h="2936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767916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67165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3FCF355-85AB-4B09-9A1D-B8F23D6DEE6E}"/>
              </a:ext>
            </a:extLst>
          </p:cNvPr>
          <p:cNvSpPr txBox="1"/>
          <p:nvPr/>
        </p:nvSpPr>
        <p:spPr>
          <a:xfrm rot="10800000" flipV="1">
            <a:off x="2152647" y="5239940"/>
            <a:ext cx="788670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смертности не наблюдалось, отмечается увеличение заболеваемости и распространенности в сравнение с прошлым годом.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3E55EF-7090-40BC-B985-FCCE2035F9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9347" y="471142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815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9696" y="476672"/>
            <a:ext cx="546123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Замечание 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противотуберкулезной службе: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5440" y="1412776"/>
            <a:ext cx="9937104" cy="284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индикаторов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невыполнен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–удельный вес положительных проб Манту-6,3% при пороге 30% и выше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мониторинге участков выявлено невыполнение участками филиала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Кокжиек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Кемел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плана по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туберкулинодиагностике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течении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Неправильная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результатов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пр.Манту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-6,9% при пороге-30% и выше по обеим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районам, что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привести к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0% </a:t>
            </a:r>
            <a:r>
              <a:rPr lang="ru-RU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выявляемости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активного туберкулеза среди детей по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профосмотру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,а будет по обращаемости с поздним выявлением и возможно запущенных форм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туберкулеза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 не выполняют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утвержденные годовые планы по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туберкулинодиагностике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очень много отказов (80школа- очень плохо поставлена работа медсестры 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школеN160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Отмечается низкая контроль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ответственность  за проведением противотуберкулезных мероприятий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филиале </a:t>
            </a:r>
            <a:r>
              <a:rPr lang="ru-RU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Кемел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правильного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динамического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ВОП за детьми, получающими превентивное лечение противотуберкулезными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препаратами.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50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26788" y="382105"/>
            <a:ext cx="8387145" cy="44884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выход на инвалидность взрослых в 2023-2024гг. </a:t>
            </a:r>
            <a:endParaRPr lang="ru-RU" sz="2000" dirty="0">
              <a:solidFill>
                <a:sysClr val="windowText" lastClr="000000">
                  <a:lumMod val="85000"/>
                  <a:lumOff val="1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34025"/>
              </p:ext>
            </p:extLst>
          </p:nvPr>
        </p:nvGraphicFramePr>
        <p:xfrm>
          <a:off x="1919587" y="967104"/>
          <a:ext cx="8401545" cy="462388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34875">
                  <a:extLst>
                    <a:ext uri="{9D8B030D-6E8A-4147-A177-3AD203B41FA5}">
                      <a16:colId xmlns:a16="http://schemas.microsoft.com/office/drawing/2014/main" val="524042208"/>
                    </a:ext>
                  </a:extLst>
                </a:gridCol>
                <a:gridCol w="1128697">
                  <a:extLst>
                    <a:ext uri="{9D8B030D-6E8A-4147-A177-3AD203B41FA5}">
                      <a16:colId xmlns:a16="http://schemas.microsoft.com/office/drawing/2014/main" val="2145390828"/>
                    </a:ext>
                  </a:extLst>
                </a:gridCol>
                <a:gridCol w="877484">
                  <a:extLst>
                    <a:ext uri="{9D8B030D-6E8A-4147-A177-3AD203B41FA5}">
                      <a16:colId xmlns:a16="http://schemas.microsoft.com/office/drawing/2014/main" val="3877529515"/>
                    </a:ext>
                  </a:extLst>
                </a:gridCol>
                <a:gridCol w="752761">
                  <a:extLst>
                    <a:ext uri="{9D8B030D-6E8A-4147-A177-3AD203B41FA5}">
                      <a16:colId xmlns:a16="http://schemas.microsoft.com/office/drawing/2014/main" val="3670645187"/>
                    </a:ext>
                  </a:extLst>
                </a:gridCol>
                <a:gridCol w="664132">
                  <a:extLst>
                    <a:ext uri="{9D8B030D-6E8A-4147-A177-3AD203B41FA5}">
                      <a16:colId xmlns:a16="http://schemas.microsoft.com/office/drawing/2014/main" val="3826288519"/>
                    </a:ext>
                  </a:extLst>
                </a:gridCol>
                <a:gridCol w="1090835">
                  <a:extLst>
                    <a:ext uri="{9D8B030D-6E8A-4147-A177-3AD203B41FA5}">
                      <a16:colId xmlns:a16="http://schemas.microsoft.com/office/drawing/2014/main" val="3523726774"/>
                    </a:ext>
                  </a:extLst>
                </a:gridCol>
                <a:gridCol w="752761">
                  <a:extLst>
                    <a:ext uri="{9D8B030D-6E8A-4147-A177-3AD203B41FA5}">
                      <a16:colId xmlns:a16="http://schemas.microsoft.com/office/drawing/2014/main" val="1485842410"/>
                    </a:ext>
                  </a:extLst>
                </a:gridCol>
              </a:tblGrid>
              <a:tr h="349095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направлено 235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трудсп.возраст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 – 14,5%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ИПР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Переосвидетельствование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59313"/>
                  </a:ext>
                </a:extLst>
              </a:tr>
              <a:tr h="280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906042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травмы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524532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онкологические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873166"/>
                  </a:ext>
                </a:extLst>
              </a:tr>
              <a:tr h="63007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неврологи, из них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ДЦП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020459"/>
                  </a:ext>
                </a:extLst>
              </a:tr>
              <a:tr h="84010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терапия, из них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ОНМК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  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793667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ТХПН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487235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офтальмология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483101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удаление почки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933149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ЛОР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069577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ТБС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047373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-ЖКТ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964557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-ТБГМ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085362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остеартроз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966056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эндопротезирование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18198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Итого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01075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12388" y="5720293"/>
            <a:ext cx="84015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рост первичный выход на инвалидность на 5%, за счет онкологических и травматологических больных. </a:t>
            </a:r>
            <a:endParaRPr lang="ru-RU" sz="1400" dirty="0">
              <a:solidFill>
                <a:sysClr val="windowText" lastClr="000000">
                  <a:lumMod val="85000"/>
                  <a:lumOff val="1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203067-411D-4E23-9411-E4C7CE736C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4552" y="89605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379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C5080-EE0B-47C7-B3CC-DF6B62CF3C28}"/>
              </a:ext>
            </a:extLst>
          </p:cNvPr>
          <p:cNvSpPr txBox="1"/>
          <p:nvPr/>
        </p:nvSpPr>
        <p:spPr>
          <a:xfrm>
            <a:off x="3126000" y="447250"/>
            <a:ext cx="6165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выход на инвалидность детей ГП №21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8386A7-2779-4D64-9A1D-371C804DC0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6560" y="26236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70869"/>
              </p:ext>
            </p:extLst>
          </p:nvPr>
        </p:nvGraphicFramePr>
        <p:xfrm>
          <a:off x="1866001" y="1089002"/>
          <a:ext cx="8415000" cy="4249219"/>
        </p:xfrm>
        <a:graphic>
          <a:graphicData uri="http://schemas.openxmlformats.org/drawingml/2006/table">
            <a:tbl>
              <a:tblPr/>
              <a:tblGrid>
                <a:gridCol w="2681704">
                  <a:extLst>
                    <a:ext uri="{9D8B030D-6E8A-4147-A177-3AD203B41FA5}">
                      <a16:colId xmlns:a16="http://schemas.microsoft.com/office/drawing/2014/main" val="3739939448"/>
                    </a:ext>
                  </a:extLst>
                </a:gridCol>
                <a:gridCol w="1202143">
                  <a:extLst>
                    <a:ext uri="{9D8B030D-6E8A-4147-A177-3AD203B41FA5}">
                      <a16:colId xmlns:a16="http://schemas.microsoft.com/office/drawing/2014/main" val="1795422102"/>
                    </a:ext>
                  </a:extLst>
                </a:gridCol>
                <a:gridCol w="1155906">
                  <a:extLst>
                    <a:ext uri="{9D8B030D-6E8A-4147-A177-3AD203B41FA5}">
                      <a16:colId xmlns:a16="http://schemas.microsoft.com/office/drawing/2014/main" val="3359022975"/>
                    </a:ext>
                  </a:extLst>
                </a:gridCol>
                <a:gridCol w="1202143">
                  <a:extLst>
                    <a:ext uri="{9D8B030D-6E8A-4147-A177-3AD203B41FA5}">
                      <a16:colId xmlns:a16="http://schemas.microsoft.com/office/drawing/2014/main" val="3255238204"/>
                    </a:ext>
                  </a:extLst>
                </a:gridCol>
                <a:gridCol w="1017198">
                  <a:extLst>
                    <a:ext uri="{9D8B030D-6E8A-4147-A177-3AD203B41FA5}">
                      <a16:colId xmlns:a16="http://schemas.microsoft.com/office/drawing/2014/main" val="3791439001"/>
                    </a:ext>
                  </a:extLst>
                </a:gridCol>
                <a:gridCol w="1155906">
                  <a:extLst>
                    <a:ext uri="{9D8B030D-6E8A-4147-A177-3AD203B41FA5}">
                      <a16:colId xmlns:a16="http://schemas.microsoft.com/office/drawing/2014/main" val="1765052199"/>
                    </a:ext>
                  </a:extLst>
                </a:gridCol>
              </a:tblGrid>
              <a:tr h="26424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болезней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Состояло на 01.01.2024г.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Определено инвалидность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на "Д" учете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49105"/>
                  </a:ext>
                </a:extLst>
              </a:tr>
              <a:tr h="371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достижению 16 лет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выехавшие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57420"/>
                  </a:ext>
                </a:extLst>
              </a:tr>
              <a:tr h="186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41278"/>
                  </a:ext>
                </a:extLst>
              </a:tr>
              <a:tr h="186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Новообразования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544399"/>
                  </a:ext>
                </a:extLst>
              </a:tr>
              <a:tr h="368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крови и кроветворных органов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81647"/>
                  </a:ext>
                </a:extLst>
              </a:tr>
              <a:tr h="341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эндокринной системы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21178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Психические заболевания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454409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нервной системы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26511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зрения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52348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слуха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58368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кровообращения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416428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423975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пищеварения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448025"/>
                  </a:ext>
                </a:extLst>
              </a:tr>
              <a:tr h="56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костно-мышечной системы и соединительной ткани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87201"/>
                  </a:ext>
                </a:extLst>
              </a:tr>
              <a:tr h="341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825" marR="4825" marT="48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42603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66001" y="5338220"/>
            <a:ext cx="8415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инвалидности детей на 1 месте болезни нервной системы,  на 2 месте болезни эндокринной системы, на 3 месте болезни органов зрения</a:t>
            </a:r>
          </a:p>
        </p:txBody>
      </p:sp>
    </p:spTree>
    <p:extLst>
      <p:ext uri="{BB962C8B-B14F-4D97-AF65-F5344CB8AC3E}">
        <p14:creationId xmlns:p14="http://schemas.microsoft.com/office/powerpoint/2010/main" val="18152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5BEFF2-AB10-4474-8F14-DBD7DE9F309C}"/>
              </a:ext>
            </a:extLst>
          </p:cNvPr>
          <p:cNvSpPr/>
          <p:nvPr/>
        </p:nvSpPr>
        <p:spPr>
          <a:xfrm>
            <a:off x="1643250" y="51815"/>
            <a:ext cx="89295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hangingPunct="0"/>
            <a:r>
              <a:rPr lang="ru-RU" sz="2000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  <a:sym typeface="Trebuchet MS"/>
              </a:rPr>
              <a:t>Акушерско-гинекологическая служба</a:t>
            </a:r>
            <a:endParaRPr lang="ru-RU" sz="2000" kern="150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Mangal"/>
              <a:sym typeface="Trebuchet MS"/>
            </a:endParaRPr>
          </a:p>
          <a:p>
            <a:pPr algn="ctr" hangingPunct="0"/>
            <a:r>
              <a:rPr lang="ru-RU" sz="2000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по женской </a:t>
            </a:r>
            <a:r>
              <a:rPr lang="ru-RU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консультации</a:t>
            </a:r>
            <a:r>
              <a:rPr lang="ru-RU" sz="2000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за 2023-2024г.г.</a:t>
            </a:r>
            <a:endParaRPr lang="ru-RU" sz="2000" kern="150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Mangal"/>
              <a:sym typeface="Trebuchet MS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23E5CE5-34A1-4699-A577-3CF6153B5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138476"/>
              </p:ext>
            </p:extLst>
          </p:nvPr>
        </p:nvGraphicFramePr>
        <p:xfrm>
          <a:off x="1635750" y="783573"/>
          <a:ext cx="9572818" cy="5090334"/>
        </p:xfrm>
        <a:graphic>
          <a:graphicData uri="http://schemas.openxmlformats.org/drawingml/2006/table">
            <a:tbl>
              <a:tblPr firstRow="1" firstCol="1" bandRow="1"/>
              <a:tblGrid>
                <a:gridCol w="2963849">
                  <a:extLst>
                    <a:ext uri="{9D8B030D-6E8A-4147-A177-3AD203B41FA5}">
                      <a16:colId xmlns:a16="http://schemas.microsoft.com/office/drawing/2014/main" val="4096659224"/>
                    </a:ext>
                  </a:extLst>
                </a:gridCol>
                <a:gridCol w="2136727">
                  <a:extLst>
                    <a:ext uri="{9D8B030D-6E8A-4147-A177-3AD203B41FA5}">
                      <a16:colId xmlns:a16="http://schemas.microsoft.com/office/drawing/2014/main" val="2189551775"/>
                    </a:ext>
                  </a:extLst>
                </a:gridCol>
                <a:gridCol w="2820718">
                  <a:extLst>
                    <a:ext uri="{9D8B030D-6E8A-4147-A177-3AD203B41FA5}">
                      <a16:colId xmlns:a16="http://schemas.microsoft.com/office/drawing/2014/main" val="1640782577"/>
                    </a:ext>
                  </a:extLst>
                </a:gridCol>
                <a:gridCol w="1651524">
                  <a:extLst>
                    <a:ext uri="{9D8B030D-6E8A-4147-A177-3AD203B41FA5}">
                      <a16:colId xmlns:a16="http://schemas.microsoft.com/office/drawing/2014/main" val="3639444534"/>
                    </a:ext>
                  </a:extLst>
                </a:gridCol>
              </a:tblGrid>
              <a:tr h="3045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381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12мес. 2023 года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381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мес.2024года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381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07168"/>
                  </a:ext>
                </a:extLst>
              </a:tr>
              <a:tr h="2287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под наблюдение (всего)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381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381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574479"/>
                  </a:ext>
                </a:extLst>
              </a:tr>
              <a:tr h="3045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 том числе до 12 недель (ранняя явка)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812 -92,4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693-91,7%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90081"/>
                  </a:ext>
                </a:extLst>
              </a:tr>
              <a:tr h="2633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Осмотрены терапевтом поступивших беременных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1001-99,9%</a:t>
                      </a: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436292"/>
                  </a:ext>
                </a:extLst>
              </a:tr>
              <a:tr h="24732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до 12 недель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815-</a:t>
                      </a:r>
                      <a:r>
                        <a:rPr lang="kk-KZ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713-87,4%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76616"/>
                  </a:ext>
                </a:extLst>
              </a:tr>
              <a:tr h="46946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-22,6 на 1000родов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775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481054"/>
                  </a:ext>
                </a:extLst>
              </a:tr>
              <a:tr h="42823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них:мертворожденные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3-3,08 на 1000 родов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4-5,2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01305"/>
                  </a:ext>
                </a:extLst>
              </a:tr>
              <a:tr h="2287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Ранняя неонатальная смертность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2-2,1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1-1,3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46430"/>
                  </a:ext>
                </a:extLst>
              </a:tr>
              <a:tr h="30456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Родили живыми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947-97,7%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62803"/>
                  </a:ext>
                </a:extLst>
              </a:tr>
              <a:tr h="228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преждевременные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22-2,27%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20-2,3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61517"/>
                  </a:ext>
                </a:extLst>
              </a:tr>
              <a:tr h="247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домашние роды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847883"/>
                  </a:ext>
                </a:extLst>
              </a:tr>
              <a:tr h="408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подростки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3-0,3%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5-0,6%( данные КМИС)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20702"/>
                  </a:ext>
                </a:extLst>
              </a:tr>
              <a:tr h="2633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Осмотрены терапевтом закончивших беременность всего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1009-100%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815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81516"/>
                  </a:ext>
                </a:extLst>
              </a:tr>
              <a:tr h="40835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до 12недель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859-85,1%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532-65,3% ( данные КМИС)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88862"/>
                  </a:ext>
                </a:extLst>
              </a:tr>
              <a:tr h="2287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беременных на конец отчетного  периода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475310"/>
                  </a:ext>
                </a:extLst>
              </a:tr>
              <a:tr h="2287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Материнская смертность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4576"/>
                  </a:ext>
                </a:extLst>
              </a:tr>
              <a:tr h="2287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Младенческая смертность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5-5,2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4-5,2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93594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35750" y="5897779"/>
            <a:ext cx="9572817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2024 года отмечается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ранней явки до 12 недель в сравнении с прошлым годом,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соответсвено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 терапевтом  не достигается показатель.  Рост случаев  мертворожденных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случай. Также отмечается рост подростковой беременности и родов на 2 случая.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D8651-DA93-435F-B612-E21916F24C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8568" y="113258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826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04500" y="580670"/>
            <a:ext cx="4383000" cy="3924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957243" algn="l"/>
                <a:tab pos="2227614" algn="ctr"/>
              </a:tabLst>
              <a:defRPr/>
            </a:pPr>
            <a:r>
              <a:rPr lang="ru-RU" alt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Показатель смертности населения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1504" y="5376102"/>
            <a:ext cx="950505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957243" algn="l"/>
                <a:tab pos="2227614" algn="ctr"/>
              </a:tabLst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Отмечается снижение показателя смертности на 4,5%, в том числе смертности трудоспособного возраста -  на 13,2 по сравнению аналогичным периодом 2023 года.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957243" algn="l"/>
                <a:tab pos="2227614" algn="ctr"/>
              </a:tabLst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Отмечается рост смертности  по заболеваниям органов пищеварения и нервной системы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.                         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rebuchet M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950602"/>
              </p:ext>
            </p:extLst>
          </p:nvPr>
        </p:nvGraphicFramePr>
        <p:xfrm>
          <a:off x="1631504" y="1093440"/>
          <a:ext cx="9505056" cy="4056153"/>
        </p:xfrm>
        <a:graphic>
          <a:graphicData uri="http://schemas.openxmlformats.org/drawingml/2006/table">
            <a:tbl>
              <a:tblPr/>
              <a:tblGrid>
                <a:gridCol w="4041342">
                  <a:extLst>
                    <a:ext uri="{9D8B030D-6E8A-4147-A177-3AD203B41FA5}">
                      <a16:colId xmlns:a16="http://schemas.microsoft.com/office/drawing/2014/main" val="3855168173"/>
                    </a:ext>
                  </a:extLst>
                </a:gridCol>
                <a:gridCol w="2731857">
                  <a:extLst>
                    <a:ext uri="{9D8B030D-6E8A-4147-A177-3AD203B41FA5}">
                      <a16:colId xmlns:a16="http://schemas.microsoft.com/office/drawing/2014/main" val="2452742984"/>
                    </a:ext>
                  </a:extLst>
                </a:gridCol>
                <a:gridCol w="2731857">
                  <a:extLst>
                    <a:ext uri="{9D8B030D-6E8A-4147-A177-3AD203B41FA5}">
                      <a16:colId xmlns:a16="http://schemas.microsoft.com/office/drawing/2014/main" val="2550530720"/>
                    </a:ext>
                  </a:extLst>
                </a:gridCol>
              </a:tblGrid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770020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умерших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198-463,4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189-440,3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768217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- трудоспособного возраста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53-26,8%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46-24,3%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060115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-Взрослое население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189-95,5%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183-96,8%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833720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9-4,5%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6-3,2%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313646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Младенческая смертность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752780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дому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95-222,3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103-239,9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568517"/>
                  </a:ext>
                </a:extLst>
              </a:tr>
              <a:tr h="323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системы кровообращения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50-117,0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32-74,5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988338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21-49,1на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18-41,9на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614828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Онкологические заболевания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22-51,2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11-25,6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455017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пищеварения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25-58,5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26-60,5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05462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нервной системы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30-70,2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67-56,1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018102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 эндокринной системы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12-28,0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3-6,9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171499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4-9,3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1-2,3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434564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Травмы, отравления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5-11,7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5-11,6на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436182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25-58,5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26-60,5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36749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00EB44-DCA6-4674-BD37-AF07E893DF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1000" y="139107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811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964308"/>
              </p:ext>
            </p:extLst>
          </p:nvPr>
        </p:nvGraphicFramePr>
        <p:xfrm>
          <a:off x="1559496" y="1628800"/>
          <a:ext cx="9666610" cy="299185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35247">
                  <a:extLst>
                    <a:ext uri="{9D8B030D-6E8A-4147-A177-3AD203B41FA5}">
                      <a16:colId xmlns:a16="http://schemas.microsoft.com/office/drawing/2014/main" val="2010391893"/>
                    </a:ext>
                  </a:extLst>
                </a:gridCol>
                <a:gridCol w="868006">
                  <a:extLst>
                    <a:ext uri="{9D8B030D-6E8A-4147-A177-3AD203B41FA5}">
                      <a16:colId xmlns:a16="http://schemas.microsoft.com/office/drawing/2014/main" val="3342999207"/>
                    </a:ext>
                  </a:extLst>
                </a:gridCol>
                <a:gridCol w="1214685">
                  <a:extLst>
                    <a:ext uri="{9D8B030D-6E8A-4147-A177-3AD203B41FA5}">
                      <a16:colId xmlns:a16="http://schemas.microsoft.com/office/drawing/2014/main" val="259790492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10393332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2614449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68881172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237568101"/>
                    </a:ext>
                  </a:extLst>
                </a:gridCol>
              </a:tblGrid>
              <a:tr h="46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поступления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выписки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смерти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Диагноз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МО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818794"/>
                  </a:ext>
                </a:extLst>
              </a:tr>
              <a:tr h="421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Гадаборшева Л.Д.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02.03.2024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04.03.2024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04.03.2024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ОИМ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ГКБ№4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062763"/>
                  </a:ext>
                </a:extLst>
              </a:tr>
              <a:tr h="421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Тринадцатко Ф.Г.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16.08.2024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16.08.2024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ОНМК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ГКБ№4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917640"/>
                  </a:ext>
                </a:extLst>
              </a:tr>
              <a:tr h="421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Юсупова 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28.01.2024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30.01.2024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ОНМК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ГКБ№4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917403"/>
                  </a:ext>
                </a:extLst>
              </a:tr>
              <a:tr h="421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Джумабаева В.М.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27.11.2024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12.12.2024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02.12.2024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ОНМК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ГКБ№4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708771"/>
                  </a:ext>
                </a:extLst>
              </a:tr>
              <a:tr h="421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Шапошникова Л.В.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17.12.2024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22.12.2024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22.12.2024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ОНМК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ГКБ№4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503026"/>
                  </a:ext>
                </a:extLst>
              </a:tr>
              <a:tr h="421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Мазур Ф.А.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24.05.2024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26.05.2024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26.05.2024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ОНМК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ГКБ№4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4917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36898" y="4797152"/>
            <a:ext cx="9689208" cy="53790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всех умерших дата смерти совпадает с датой выписки, отсюда можно предположить, что все умерли, находясь в стационаре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08500" y="379875"/>
            <a:ext cx="6975000" cy="6848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4048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Trebuchet MS"/>
              </a:rPr>
              <a:t>Результат профилактических осмотров населения по итогам 2024 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3500" y="5679816"/>
            <a:ext cx="79650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048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Trebuchet MS"/>
              </a:rPr>
              <a:t>Охват профилактическим 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Trebuchet MS"/>
              </a:rPr>
              <a:t>скрининговым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Trebuchet MS"/>
              </a:rPr>
              <a:t> осмотром населения от плана составил – 100% по итогам 2024 года.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8060F4-1705-42B8-AAE9-37498FB8FC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1000" y="139107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1923"/>
              </p:ext>
            </p:extLst>
          </p:nvPr>
        </p:nvGraphicFramePr>
        <p:xfrm>
          <a:off x="1343473" y="1164225"/>
          <a:ext cx="9937105" cy="4275000"/>
        </p:xfrm>
        <a:graphic>
          <a:graphicData uri="http://schemas.openxmlformats.org/drawingml/2006/table">
            <a:tbl>
              <a:tblPr/>
              <a:tblGrid>
                <a:gridCol w="374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9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98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0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46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8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0500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95C3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2023г.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2024г.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БСК (болезни системы кровообращения)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Сахарный диабет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Глаукома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 молочный железы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 шейки матки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 прямой и толстой кишки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7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832513-92E8-4E1F-B9AF-040BFF2EA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5360" y="5374146"/>
            <a:ext cx="11539192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2023 годом выполнения календарных прививок остается на том же уровне, были выполнены планы значимых прививок как, АКДС1, рев. КПК, Пневмо1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достигнуты по вакцинации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ВГА 2 вакцинация – 70%; ВПЧ – 11 лет (10,2%), 12-13 лет (5,3%); КПК 10-14 лет (35,4%), 15-18 лет (6,0%).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внесению исторических данных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лет (94,5%), 7 лет (90,8%), 15 лет (78,5%), 16 лет (74,7%), 17 лет (52,8%)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приостановили ревакцинации БЦЖ по приказу МЗ РК.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1E60B-BFFB-453F-9A0A-ABF2DE6594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758962"/>
            <a:ext cx="10704512" cy="450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Иммунопрофилактика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E57F89-DBC0-4054-B8B7-AA130B6B06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5896" y="102237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65342"/>
              </p:ext>
            </p:extLst>
          </p:nvPr>
        </p:nvGraphicFramePr>
        <p:xfrm>
          <a:off x="1915212" y="1337967"/>
          <a:ext cx="8361575" cy="3892729"/>
        </p:xfrm>
        <a:graphic>
          <a:graphicData uri="http://schemas.openxmlformats.org/drawingml/2006/table">
            <a:tbl>
              <a:tblPr/>
              <a:tblGrid>
                <a:gridCol w="419350">
                  <a:extLst>
                    <a:ext uri="{9D8B030D-6E8A-4147-A177-3AD203B41FA5}">
                      <a16:colId xmlns:a16="http://schemas.microsoft.com/office/drawing/2014/main" val="3691141165"/>
                    </a:ext>
                  </a:extLst>
                </a:gridCol>
                <a:gridCol w="2084039">
                  <a:extLst>
                    <a:ext uri="{9D8B030D-6E8A-4147-A177-3AD203B41FA5}">
                      <a16:colId xmlns:a16="http://schemas.microsoft.com/office/drawing/2014/main" val="2342654696"/>
                    </a:ext>
                  </a:extLst>
                </a:gridCol>
                <a:gridCol w="1219926">
                  <a:extLst>
                    <a:ext uri="{9D8B030D-6E8A-4147-A177-3AD203B41FA5}">
                      <a16:colId xmlns:a16="http://schemas.microsoft.com/office/drawing/2014/main" val="3692366513"/>
                    </a:ext>
                  </a:extLst>
                </a:gridCol>
                <a:gridCol w="1156388">
                  <a:extLst>
                    <a:ext uri="{9D8B030D-6E8A-4147-A177-3AD203B41FA5}">
                      <a16:colId xmlns:a16="http://schemas.microsoft.com/office/drawing/2014/main" val="2159320746"/>
                    </a:ext>
                  </a:extLst>
                </a:gridCol>
                <a:gridCol w="470180">
                  <a:extLst>
                    <a:ext uri="{9D8B030D-6E8A-4147-A177-3AD203B41FA5}">
                      <a16:colId xmlns:a16="http://schemas.microsoft.com/office/drawing/2014/main" val="2699629200"/>
                    </a:ext>
                  </a:extLst>
                </a:gridCol>
                <a:gridCol w="1550323">
                  <a:extLst>
                    <a:ext uri="{9D8B030D-6E8A-4147-A177-3AD203B41FA5}">
                      <a16:colId xmlns:a16="http://schemas.microsoft.com/office/drawing/2014/main" val="3842226201"/>
                    </a:ext>
                  </a:extLst>
                </a:gridCol>
                <a:gridCol w="940359">
                  <a:extLst>
                    <a:ext uri="{9D8B030D-6E8A-4147-A177-3AD203B41FA5}">
                      <a16:colId xmlns:a16="http://schemas.microsoft.com/office/drawing/2014/main" val="1327000394"/>
                    </a:ext>
                  </a:extLst>
                </a:gridCol>
                <a:gridCol w="521010">
                  <a:extLst>
                    <a:ext uri="{9D8B030D-6E8A-4147-A177-3AD203B41FA5}">
                      <a16:colId xmlns:a16="http://schemas.microsoft.com/office/drawing/2014/main" val="3687647782"/>
                    </a:ext>
                  </a:extLst>
                </a:gridCol>
              </a:tblGrid>
              <a:tr h="42101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вакцины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план за 2023 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за 2024 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план за 202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за 2024 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71867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АКДС 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323726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АКДС 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629829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АКДС 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008088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АКДС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54379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КПК 1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094096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КПК 6 лет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651018"/>
                  </a:ext>
                </a:extLst>
              </a:tr>
              <a:tr h="2095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АДС 6 лет (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бустрикс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 нет вакцин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397708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АДСМ 16 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59213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АДСМ 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60907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Пневмо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73903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Пневмо 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306628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Пневмо 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78976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ВГА 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15861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ВГА 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330420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675506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Туберкулин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4666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4538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4537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449655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16577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52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2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BDC7EEE-2DE1-4CDB-9B47-F022FF826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932787"/>
              </p:ext>
            </p:extLst>
          </p:nvPr>
        </p:nvGraphicFramePr>
        <p:xfrm>
          <a:off x="7020226" y="831870"/>
          <a:ext cx="3668924" cy="317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9FCD508-1A73-48F4-B484-AAD00BDF9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823192"/>
              </p:ext>
            </p:extLst>
          </p:nvPr>
        </p:nvGraphicFramePr>
        <p:xfrm>
          <a:off x="6591000" y="2590878"/>
          <a:ext cx="3915000" cy="327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D382428-0459-4695-A81E-6D83D1618F87}"/>
              </a:ext>
            </a:extLst>
          </p:cNvPr>
          <p:cNvSpPr txBox="1"/>
          <p:nvPr/>
        </p:nvSpPr>
        <p:spPr>
          <a:xfrm>
            <a:off x="1704302" y="854115"/>
            <a:ext cx="5315924" cy="461664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пункту 2 статьи 123 Кодекса организации ПМСП осуществляют работу по следующим принципам: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семейный принцип обслуживания;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территориальная доступность ПМСП.</a:t>
            </a: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31.12.2024г.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–  43116 человек,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 взрослое - 27 050,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подростки–2226,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детское население -13840, ЖФВ-10891  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участков – 31,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 ВОП – 24участков ( 77,4 %), терапевтических – 1 участка (4,2%), педиатрические -  6 (19,3%)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BFFF9A84-936A-4828-B5D0-FD7FE2328587}"/>
              </a:ext>
            </a:extLst>
          </p:cNvPr>
          <p:cNvSpPr/>
          <p:nvPr/>
        </p:nvSpPr>
        <p:spPr>
          <a:xfrm>
            <a:off x="4095995" y="2091516"/>
            <a:ext cx="484632" cy="49500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8B3CEB2-9748-407E-B2B3-730EBC8471F7}"/>
              </a:ext>
            </a:extLst>
          </p:cNvPr>
          <p:cNvSpPr/>
          <p:nvPr/>
        </p:nvSpPr>
        <p:spPr>
          <a:xfrm>
            <a:off x="4082335" y="4008121"/>
            <a:ext cx="484632" cy="49500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279653-5E8B-4B60-A0A1-89DD37C067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20536" y="269115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239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733B66A-5A3D-B840-0468-16CF8BEE82B4}"/>
              </a:ext>
            </a:extLst>
          </p:cNvPr>
          <p:cNvSpPr txBox="1"/>
          <p:nvPr/>
        </p:nvSpPr>
        <p:spPr>
          <a:xfrm>
            <a:off x="3290400" y="625908"/>
            <a:ext cx="561119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Лекарственное обеспечение в рамках АЛО</a:t>
            </a:r>
          </a:p>
        </p:txBody>
      </p:sp>
      <p:sp>
        <p:nvSpPr>
          <p:cNvPr id="14" name="Номер слайда 118">
            <a:extLst>
              <a:ext uri="{FF2B5EF4-FFF2-40B4-BE49-F238E27FC236}">
                <a16:creationId xmlns:a16="http://schemas.microsoft.com/office/drawing/2014/main" id="{44763EB5-5E99-DDD8-1D02-A5DEA5FAA06D}"/>
              </a:ext>
            </a:extLst>
          </p:cNvPr>
          <p:cNvSpPr txBox="1">
            <a:spLocks/>
          </p:cNvSpPr>
          <p:nvPr/>
        </p:nvSpPr>
        <p:spPr>
          <a:xfrm>
            <a:off x="10363229" y="399935"/>
            <a:ext cx="268331" cy="227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2600" b="0" i="0" kern="1200">
                <a:solidFill>
                  <a:srgbClr val="3A53A4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31">
              <a:lnSpc>
                <a:spcPts val="1856"/>
              </a:lnSpc>
            </a:pPr>
            <a:r>
              <a:rPr lang="ru-RU" sz="1572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4DABA92-0785-E442-E9D1-0C85EAD7D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862797"/>
              </p:ext>
            </p:extLst>
          </p:nvPr>
        </p:nvGraphicFramePr>
        <p:xfrm>
          <a:off x="1774276" y="1382762"/>
          <a:ext cx="8643449" cy="3930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204">
                  <a:extLst>
                    <a:ext uri="{9D8B030D-6E8A-4147-A177-3AD203B41FA5}">
                      <a16:colId xmlns:a16="http://schemas.microsoft.com/office/drawing/2014/main" val="640979217"/>
                    </a:ext>
                  </a:extLst>
                </a:gridCol>
                <a:gridCol w="2351361">
                  <a:extLst>
                    <a:ext uri="{9D8B030D-6E8A-4147-A177-3AD203B41FA5}">
                      <a16:colId xmlns:a16="http://schemas.microsoft.com/office/drawing/2014/main" val="498105713"/>
                    </a:ext>
                  </a:extLst>
                </a:gridCol>
                <a:gridCol w="1495953">
                  <a:extLst>
                    <a:ext uri="{9D8B030D-6E8A-4147-A177-3AD203B41FA5}">
                      <a16:colId xmlns:a16="http://schemas.microsoft.com/office/drawing/2014/main" val="4021158176"/>
                    </a:ext>
                  </a:extLst>
                </a:gridCol>
                <a:gridCol w="1461977">
                  <a:extLst>
                    <a:ext uri="{9D8B030D-6E8A-4147-A177-3AD203B41FA5}">
                      <a16:colId xmlns:a16="http://schemas.microsoft.com/office/drawing/2014/main" val="1452811297"/>
                    </a:ext>
                  </a:extLst>
                </a:gridCol>
                <a:gridCol w="1887230">
                  <a:extLst>
                    <a:ext uri="{9D8B030D-6E8A-4147-A177-3AD203B41FA5}">
                      <a16:colId xmlns:a16="http://schemas.microsoft.com/office/drawing/2014/main" val="1074639684"/>
                    </a:ext>
                  </a:extLst>
                </a:gridCol>
                <a:gridCol w="1036724">
                  <a:extLst>
                    <a:ext uri="{9D8B030D-6E8A-4147-A177-3AD203B41FA5}">
                      <a16:colId xmlns:a16="http://schemas.microsoft.com/office/drawing/2014/main" val="2530629169"/>
                    </a:ext>
                  </a:extLst>
                </a:gridCol>
              </a:tblGrid>
              <a:tr h="5420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МЕДИЦИНСКОГО ТОВАРА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428472"/>
                  </a:ext>
                </a:extLst>
              </a:tr>
              <a:tr h="1179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kk-KZ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</a:t>
                      </a: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Примичание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973042"/>
                  </a:ext>
                </a:extLst>
              </a:tr>
              <a:tr h="44167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kk-K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kk-KZ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ДОГОВОРУ БЕЗВОЗМЕЗДНОЙ ПОСТАВКИ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algn="l"/>
                      <a:endParaRPr lang="x-none" sz="18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982759"/>
                  </a:ext>
                </a:extLst>
              </a:tr>
              <a:tr h="441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Остаток на начало</a:t>
                      </a:r>
                      <a:endParaRPr lang="x-none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Приход</a:t>
                      </a:r>
                      <a:endParaRPr lang="x-none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347 703 990,42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429 976 340,83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+82 272 350,41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</a:t>
                      </a:r>
                      <a:endParaRPr lang="x-none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339 978 874,42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428 273 059,83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+88 294 185,41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572169"/>
                  </a:ext>
                </a:extLst>
              </a:tr>
              <a:tr h="441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Остаток</a:t>
                      </a:r>
                      <a:r>
                        <a:rPr lang="kk-KZ" sz="14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конец</a:t>
                      </a:r>
                      <a:endParaRPr lang="x-none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7 725 116,00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1 703 281,0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-6 021 835,0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85198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733B66A-5A3D-B840-0468-16CF8BEE82B4}"/>
              </a:ext>
            </a:extLst>
          </p:cNvPr>
          <p:cNvSpPr txBox="1"/>
          <p:nvPr/>
        </p:nvSpPr>
        <p:spPr>
          <a:xfrm>
            <a:off x="1774275" y="5313606"/>
            <a:ext cx="864344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k-K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сравнительным данным за 2023-2024 годы обеспечение пациентов увеличилось на 36%.</a:t>
            </a:r>
          </a:p>
          <a:p>
            <a:pPr algn="ctr"/>
            <a:endParaRPr lang="kk-K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8EEBDB-1F68-487E-BEC4-A84AD34CCE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7413" y="51323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43386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18">
            <a:extLst>
              <a:ext uri="{FF2B5EF4-FFF2-40B4-BE49-F238E27FC236}">
                <a16:creationId xmlns:a16="http://schemas.microsoft.com/office/drawing/2014/main" id="{44763EB5-5E99-DDD8-1D02-A5DEA5FAA06D}"/>
              </a:ext>
            </a:extLst>
          </p:cNvPr>
          <p:cNvSpPr txBox="1">
            <a:spLocks/>
          </p:cNvSpPr>
          <p:nvPr/>
        </p:nvSpPr>
        <p:spPr>
          <a:xfrm>
            <a:off x="10363229" y="399935"/>
            <a:ext cx="268331" cy="227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2600" b="0" i="0" kern="1200">
                <a:solidFill>
                  <a:srgbClr val="3A53A4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31">
              <a:lnSpc>
                <a:spcPts val="1856"/>
              </a:lnSpc>
            </a:pPr>
            <a:r>
              <a:rPr lang="ru-RU" sz="1572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33B66A-5A3D-B840-0468-16CF8BEE82B4}"/>
              </a:ext>
            </a:extLst>
          </p:cNvPr>
          <p:cNvSpPr txBox="1"/>
          <p:nvPr/>
        </p:nvSpPr>
        <p:spPr>
          <a:xfrm>
            <a:off x="3573256" y="605675"/>
            <a:ext cx="50400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spc="-6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остатков на 01.01.2025г. по аптеке </a:t>
            </a:r>
            <a:endParaRPr lang="ru-RU" sz="2000" b="1" i="1" spc="-6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4DABA92-0785-E442-E9D1-0C85EAD7D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3116"/>
              </p:ext>
            </p:extLst>
          </p:nvPr>
        </p:nvGraphicFramePr>
        <p:xfrm>
          <a:off x="2045378" y="1219720"/>
          <a:ext cx="8100623" cy="3678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623">
                  <a:extLst>
                    <a:ext uri="{9D8B030D-6E8A-4147-A177-3AD203B41FA5}">
                      <a16:colId xmlns:a16="http://schemas.microsoft.com/office/drawing/2014/main" val="640979217"/>
                    </a:ext>
                  </a:extLst>
                </a:gridCol>
                <a:gridCol w="2671921">
                  <a:extLst>
                    <a:ext uri="{9D8B030D-6E8A-4147-A177-3AD203B41FA5}">
                      <a16:colId xmlns:a16="http://schemas.microsoft.com/office/drawing/2014/main" val="498105713"/>
                    </a:ext>
                  </a:extLst>
                </a:gridCol>
                <a:gridCol w="1734802">
                  <a:extLst>
                    <a:ext uri="{9D8B030D-6E8A-4147-A177-3AD203B41FA5}">
                      <a16:colId xmlns:a16="http://schemas.microsoft.com/office/drawing/2014/main" val="4021158176"/>
                    </a:ext>
                  </a:extLst>
                </a:gridCol>
                <a:gridCol w="1695401">
                  <a:extLst>
                    <a:ext uri="{9D8B030D-6E8A-4147-A177-3AD203B41FA5}">
                      <a16:colId xmlns:a16="http://schemas.microsoft.com/office/drawing/2014/main" val="1452811297"/>
                    </a:ext>
                  </a:extLst>
                </a:gridCol>
                <a:gridCol w="1727876">
                  <a:extLst>
                    <a:ext uri="{9D8B030D-6E8A-4147-A177-3AD203B41FA5}">
                      <a16:colId xmlns:a16="http://schemas.microsoft.com/office/drawing/2014/main" val="1074639684"/>
                    </a:ext>
                  </a:extLst>
                </a:gridCol>
              </a:tblGrid>
              <a:tr h="2687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МЕДИЦИНСКОГО ТОВАРА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428472"/>
                  </a:ext>
                </a:extLst>
              </a:tr>
              <a:tr h="1004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начало </a:t>
                      </a:r>
                    </a:p>
                    <a:p>
                      <a:pPr algn="ctr" fontAlgn="ctr"/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</a:t>
                      </a: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начало </a:t>
                      </a:r>
                    </a:p>
                    <a:p>
                      <a:pPr algn="ctr" fontAlgn="ctr"/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973042"/>
                  </a:ext>
                </a:extLst>
              </a:tr>
              <a:tr h="375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Лекарственные средства</a:t>
                      </a:r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3 709 222,46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2 768 499,49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-940 722,97</a:t>
                      </a:r>
                      <a:endParaRPr lang="x-none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982759"/>
                  </a:ext>
                </a:extLst>
              </a:tr>
              <a:tr h="375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Медицинские изделия</a:t>
                      </a:r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12 854 866,56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14 102 758,89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+1 247 892,33</a:t>
                      </a:r>
                      <a:endParaRPr lang="x-none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703491"/>
                  </a:ext>
                </a:extLst>
              </a:tr>
              <a:tr h="902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Дезинфицирующие средства</a:t>
                      </a:r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2 967 615,44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2 269 148,0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-698 467,44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028046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Стоматологические расходники</a:t>
                      </a:r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409 314,0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397 451,0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-369 573,00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749163"/>
                  </a:ext>
                </a:extLst>
              </a:tr>
              <a:tr h="268717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kk-KZ" sz="15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941 018,46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19 537 857,38</a:t>
                      </a:r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90029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733B66A-5A3D-B840-0468-16CF8BEE82B4}"/>
              </a:ext>
            </a:extLst>
          </p:cNvPr>
          <p:cNvSpPr txBox="1"/>
          <p:nvPr/>
        </p:nvSpPr>
        <p:spPr>
          <a:xfrm>
            <a:off x="2079896" y="4958108"/>
            <a:ext cx="8068148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spc="-6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анализа отмечается уменьшение переходящих остатков на начало года до 37,56 %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81B187-5D09-4A38-801B-4ED7DF142C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7413" y="51323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026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5090" y="421619"/>
            <a:ext cx="842493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Деятельность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стационарозамещающих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за 12 месяцев 202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960478"/>
              </p:ext>
            </p:extLst>
          </p:nvPr>
        </p:nvGraphicFramePr>
        <p:xfrm>
          <a:off x="2045090" y="1244386"/>
          <a:ext cx="3065880" cy="442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37670793"/>
              </p:ext>
            </p:extLst>
          </p:nvPr>
        </p:nvGraphicFramePr>
        <p:xfrm>
          <a:off x="5388589" y="485964"/>
          <a:ext cx="4608512" cy="504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337A05-AC82-45DE-9836-75EC7BC9E294}"/>
              </a:ext>
            </a:extLst>
          </p:cNvPr>
          <p:cNvSpPr txBox="1"/>
          <p:nvPr/>
        </p:nvSpPr>
        <p:spPr>
          <a:xfrm>
            <a:off x="2045090" y="5756620"/>
            <a:ext cx="842493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пролеченных в СЗТ меньше чем 202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по причине уменьшения финансирования СЗТ и увеличения тарифов КЗГ. Всего пролечены 961 пациентов, из них 3 этап реабилитации - 96 пациентов,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амб.хирургия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- 18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1376402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лужба поддержки пациента и внутреннего аудита"/>
          <p:cNvSpPr txBox="1"/>
          <p:nvPr/>
        </p:nvSpPr>
        <p:spPr>
          <a:xfrm>
            <a:off x="2334343" y="625350"/>
            <a:ext cx="7500814" cy="415498"/>
          </a:xfrm>
          <a:prstGeom prst="rect">
            <a:avLst/>
          </a:prstGeom>
          <a:solidFill>
            <a:schemeClr val="accent1"/>
          </a:solidFill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4289" rIns="34289">
            <a:spAutoFit/>
          </a:bodyPr>
          <a:lstStyle>
            <a:lvl1pPr algn="ctr">
              <a:defRPr sz="2400" b="1">
                <a:solidFill>
                  <a:srgbClr val="383838"/>
                </a:solidFill>
                <a:latin typeface="+mn-lt"/>
                <a:ea typeface="+mn-ea"/>
                <a:cs typeface="+mn-cs"/>
                <a:sym typeface="PT Sans"/>
              </a:defRPr>
            </a:lvl1pPr>
          </a:lstStyle>
          <a:p>
            <a:pPr hangingPunct="0"/>
            <a:r>
              <a:rPr sz="21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r>
              <a:rPr sz="2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r>
              <a:rPr sz="2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</a:t>
            </a:r>
            <a:r>
              <a:rPr sz="2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1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</a:t>
            </a:r>
            <a:r>
              <a:rPr sz="2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6AFFD3-E266-4D2F-99E0-C9B48A7666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8528" y="248099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3788BE66-580F-40DC-ADC6-E6FE626037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835262"/>
              </p:ext>
            </p:extLst>
          </p:nvPr>
        </p:nvGraphicFramePr>
        <p:xfrm>
          <a:off x="1919536" y="1185226"/>
          <a:ext cx="7926871" cy="4694212"/>
        </p:xfrm>
        <a:graphic>
          <a:graphicData uri="http://schemas.openxmlformats.org/drawingml/2006/table">
            <a:tbl>
              <a:tblPr firstCol="1"/>
              <a:tblGrid>
                <a:gridCol w="481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7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5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PT Sans"/>
                        </a:defRPr>
                      </a:pP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202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3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202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4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4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5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PT Sans"/>
                        </a:defRPr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удовлетворенности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качеством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медицинской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помощи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82,4%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81,1%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Всего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зарегистрировано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обращений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296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251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В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том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числе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: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устные</a:t>
                      </a:r>
                      <a:r>
                        <a:rPr lang="kk-KZ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в отдел</a:t>
                      </a:r>
                      <a:r>
                        <a:rPr lang="kk-KZ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СПП </a:t>
                      </a:r>
                      <a:r>
                        <a:rPr lang="kk-KZ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(решен здесь и сейчас)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184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123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7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П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исьменные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112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128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7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Обоснованные</a:t>
                      </a:r>
                      <a:endParaRPr lang="kk-KZ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0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0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Необоснованные</a:t>
                      </a:r>
                      <a:endParaRPr lang="kk-KZ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296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251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7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Всего рассмотрено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296 (100%)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251 (100%)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7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Некачественное оказание медицинской помощи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8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4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Вопросы касательно прикрепления к медицинской организации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18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14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920550"/>
                  </a:ext>
                </a:extLst>
              </a:tr>
              <a:tr h="4634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По поводу выдачи лекарственных средств в рамках ГОБМП и в системе ОСМС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3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5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977692"/>
                  </a:ext>
                </a:extLst>
              </a:tr>
              <a:tr h="3841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Нарушение медицинской этики и деонтологии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1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41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PT Sans"/>
                        </a:rPr>
                        <a:t>Прочие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79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107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920233"/>
                  </a:ext>
                </a:extLst>
              </a:tr>
              <a:tr h="2317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Влияние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на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дифференцированную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оплату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или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СКПН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2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7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Наложение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дисциплинарных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мер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2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DCA90E-6B72-4C2D-9B27-EE7DDD7D6BFC}"/>
              </a:ext>
            </a:extLst>
          </p:cNvPr>
          <p:cNvSpPr/>
          <p:nvPr/>
        </p:nvSpPr>
        <p:spPr>
          <a:xfrm>
            <a:off x="1919536" y="5920484"/>
            <a:ext cx="7938121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Отмечается снижение обращений населения в сравнении с 2023 годом на 15,2%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DBCFA2-960B-4F7F-8BBC-3EC6783A55EE}"/>
              </a:ext>
            </a:extLst>
          </p:cNvPr>
          <p:cNvSpPr txBox="1"/>
          <p:nvPr/>
        </p:nvSpPr>
        <p:spPr>
          <a:xfrm>
            <a:off x="1849252" y="476672"/>
            <a:ext cx="8493496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обращений пациентов за 12 месяцев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4E922BA-063D-4A59-9833-937CAAB58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243593"/>
              </p:ext>
            </p:extLst>
          </p:nvPr>
        </p:nvGraphicFramePr>
        <p:xfrm>
          <a:off x="1849252" y="1002779"/>
          <a:ext cx="8493496" cy="418590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02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2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0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Письменные на имя главного врача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МЗ РК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УОЗ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г.Алматы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6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Еотиниш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Акимат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г.Алматы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Алматы),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Жетысуский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Акимат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ФОМС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(1406,Колдау)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1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Устные обращения в Службу ПП и ВА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Благодарности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2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AE25ED-7BE7-451A-9CD9-C8582D625968}"/>
              </a:ext>
            </a:extLst>
          </p:cNvPr>
          <p:cNvSpPr txBox="1"/>
          <p:nvPr/>
        </p:nvSpPr>
        <p:spPr>
          <a:xfrm>
            <a:off x="983432" y="5314685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Отмечается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увлечение обращений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населения в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устной форме в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СППиВЭ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сравнении с 2023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годом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17,4%,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увеличение обращений в сравнении с 2023 годом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Еотиниш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Опеналматы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74,4%, в общественную приемную УОЗ г.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Алматы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74,6%, благодарности уменьшение на - 95,9 %.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536" y="404664"/>
            <a:ext cx="871296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обращений от населения за 2024 год</a:t>
            </a:r>
            <a:endParaRPr lang="en-US" sz="32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 descr="&#10;">
            <a:extLst>
              <a:ext uri="{FF2B5EF4-FFF2-40B4-BE49-F238E27FC236}">
                <a16:creationId xmlns:a16="http://schemas.microsoft.com/office/drawing/2014/main" id="{9482F47C-0306-4FD0-9801-93F27F619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381332"/>
              </p:ext>
            </p:extLst>
          </p:nvPr>
        </p:nvGraphicFramePr>
        <p:xfrm>
          <a:off x="1991544" y="1124744"/>
          <a:ext cx="911481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9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6C08B-83A9-4383-9477-5DE617618F19}"/>
              </a:ext>
            </a:extLst>
          </p:cNvPr>
          <p:cNvSpPr/>
          <p:nvPr/>
        </p:nvSpPr>
        <p:spPr>
          <a:xfrm>
            <a:off x="1776000" y="1445136"/>
            <a:ext cx="61650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потенциал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85652E-2BDC-47A4-88F1-7AD82FED26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2504" y="332656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AB0E443-69AB-4502-95EA-7FB1C1BA54A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76000" y="1906801"/>
          <a:ext cx="6165000" cy="2776039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170000">
                  <a:extLst>
                    <a:ext uri="{9D8B030D-6E8A-4147-A177-3AD203B41FA5}">
                      <a16:colId xmlns:a16="http://schemas.microsoft.com/office/drawing/2014/main" val="1677944248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76736290"/>
                    </a:ext>
                  </a:extLst>
                </a:gridCol>
                <a:gridCol w="1127057">
                  <a:extLst>
                    <a:ext uri="{9D8B030D-6E8A-4147-A177-3AD203B41FA5}">
                      <a16:colId xmlns:a16="http://schemas.microsoft.com/office/drawing/2014/main" val="1484788701"/>
                    </a:ext>
                  </a:extLst>
                </a:gridCol>
                <a:gridCol w="1011447">
                  <a:extLst>
                    <a:ext uri="{9D8B030D-6E8A-4147-A177-3AD203B41FA5}">
                      <a16:colId xmlns:a16="http://schemas.microsoft.com/office/drawing/2014/main" val="188816698"/>
                    </a:ext>
                  </a:extLst>
                </a:gridCol>
                <a:gridCol w="1821496">
                  <a:extLst>
                    <a:ext uri="{9D8B030D-6E8A-4147-A177-3AD203B41FA5}">
                      <a16:colId xmlns:a16="http://schemas.microsoft.com/office/drawing/2014/main" val="1841205711"/>
                    </a:ext>
                  </a:extLst>
                </a:gridCol>
              </a:tblGrid>
              <a:tr h="471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Шт.ед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фак.занято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физ.лицо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023154"/>
                  </a:ext>
                </a:extLst>
              </a:tr>
              <a:tr h="459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75,3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(2023г. 84,6%)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288823"/>
                  </a:ext>
                </a:extLst>
              </a:tr>
              <a:tr h="45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201,75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136,75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(2023г.73,1%)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841743"/>
                  </a:ext>
                </a:extLst>
              </a:tr>
              <a:tr h="49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ММП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(2023 г. 94,4%)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186212"/>
                  </a:ext>
                </a:extLst>
              </a:tr>
              <a:tr h="45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(2023г.-73,0%)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68019"/>
                  </a:ext>
                </a:extLst>
              </a:tr>
              <a:tr h="45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264,75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(2023г.77,2%)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26403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1EEC878-845E-4E9A-A0AD-BA5B0BD7C09F}"/>
              </a:ext>
            </a:extLst>
          </p:cNvPr>
          <p:cNvSpPr/>
          <p:nvPr/>
        </p:nvSpPr>
        <p:spPr>
          <a:xfrm>
            <a:off x="1776000" y="4682840"/>
            <a:ext cx="6165000" cy="5878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kk-KZ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2024 год всего укомплектованность сотрудниками снизилась на 5,8% </a:t>
            </a:r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kk-KZ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сравнении с 2023 годом.</a:t>
            </a:r>
          </a:p>
        </p:txBody>
      </p:sp>
      <p:graphicFrame>
        <p:nvGraphicFramePr>
          <p:cNvPr id="12" name="Объект 5">
            <a:extLst>
              <a:ext uri="{FF2B5EF4-FFF2-40B4-BE49-F238E27FC236}">
                <a16:creationId xmlns:a16="http://schemas.microsoft.com/office/drawing/2014/main" id="{1B4B39E3-54F0-4E1D-AA22-7D44F20012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982971" y="1663526"/>
          <a:ext cx="2475000" cy="369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18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FB894A-5D7A-4979-A88A-92C8A6C30237}"/>
              </a:ext>
            </a:extLst>
          </p:cNvPr>
          <p:cNvSpPr/>
          <p:nvPr/>
        </p:nvSpPr>
        <p:spPr>
          <a:xfrm>
            <a:off x="4070478" y="1169889"/>
            <a:ext cx="405104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повышения квалификации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77250" y="4374872"/>
            <a:ext cx="83587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повышения квалификации сотрудников выполнен на 100%.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C68781-8429-4D5B-B716-6B7118F803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1000" y="554746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57C1E51-33DE-42F0-B631-EAF0B99F32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2240" y="1785559"/>
          <a:ext cx="8358750" cy="23737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36381">
                  <a:extLst>
                    <a:ext uri="{9D8B030D-6E8A-4147-A177-3AD203B41FA5}">
                      <a16:colId xmlns:a16="http://schemas.microsoft.com/office/drawing/2014/main" val="3777068562"/>
                    </a:ext>
                  </a:extLst>
                </a:gridCol>
                <a:gridCol w="2063611">
                  <a:extLst>
                    <a:ext uri="{9D8B030D-6E8A-4147-A177-3AD203B41FA5}">
                      <a16:colId xmlns:a16="http://schemas.microsoft.com/office/drawing/2014/main" val="2658315888"/>
                    </a:ext>
                  </a:extLst>
                </a:gridCol>
                <a:gridCol w="2407546">
                  <a:extLst>
                    <a:ext uri="{9D8B030D-6E8A-4147-A177-3AD203B41FA5}">
                      <a16:colId xmlns:a16="http://schemas.microsoft.com/office/drawing/2014/main" val="3800193266"/>
                    </a:ext>
                  </a:extLst>
                </a:gridCol>
                <a:gridCol w="2251212">
                  <a:extLst>
                    <a:ext uri="{9D8B030D-6E8A-4147-A177-3AD203B41FA5}">
                      <a16:colId xmlns:a16="http://schemas.microsoft.com/office/drawing/2014/main" val="1071725473"/>
                    </a:ext>
                  </a:extLst>
                </a:gridCol>
              </a:tblGrid>
              <a:tr h="663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807227"/>
                  </a:ext>
                </a:extLst>
              </a:tr>
              <a:tr h="855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56175"/>
                  </a:ext>
                </a:extLst>
              </a:tr>
              <a:tr h="855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</a:t>
                      </a:r>
                      <a:endParaRPr lang="ru-RU" sz="15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12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A94742-ABA4-47AE-B0C5-3EF8A288F24C}"/>
              </a:ext>
            </a:extLst>
          </p:cNvPr>
          <p:cNvSpPr/>
          <p:nvPr/>
        </p:nvSpPr>
        <p:spPr>
          <a:xfrm>
            <a:off x="4681167" y="805507"/>
            <a:ext cx="282966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Текучесть кадров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7AA19ED-C483-4E20-8488-4577EDFD89E9}"/>
              </a:ext>
            </a:extLst>
          </p:cNvPr>
          <p:cNvGraphicFramePr>
            <a:graphicFrameLocks/>
          </p:cNvGraphicFramePr>
          <p:nvPr/>
        </p:nvGraphicFramePr>
        <p:xfrm>
          <a:off x="1881487" y="1757804"/>
          <a:ext cx="8431876" cy="390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40531" y="5867828"/>
            <a:ext cx="8310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увеличение текучести кадров на 26,8% в сравнении с 2023 годом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ECDEEF-A11B-4F8A-8169-805EEBE0C7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1000" y="554746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96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5DA911F-8C3A-44B6-93BA-17134A423DB3}"/>
              </a:ext>
            </a:extLst>
          </p:cNvPr>
          <p:cNvSpPr txBox="1">
            <a:spLocks/>
          </p:cNvSpPr>
          <p:nvPr/>
        </p:nvSpPr>
        <p:spPr>
          <a:xfrm>
            <a:off x="2209482" y="589330"/>
            <a:ext cx="7744645" cy="5354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инансово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-хозяйственная деятельность ГП №21 </a:t>
            </a:r>
            <a:endParaRPr lang="ru-RU" sz="2000" b="1" dirty="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788A7-6A1D-4F25-8322-06468D1B4342}"/>
              </a:ext>
            </a:extLst>
          </p:cNvPr>
          <p:cNvSpPr txBox="1"/>
          <p:nvPr/>
        </p:nvSpPr>
        <p:spPr>
          <a:xfrm>
            <a:off x="2211240" y="1412776"/>
            <a:ext cx="385637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0C2FA-62A7-4411-8A27-29DFD59BD9C7}"/>
              </a:ext>
            </a:extLst>
          </p:cNvPr>
          <p:cNvSpPr txBox="1"/>
          <p:nvPr/>
        </p:nvSpPr>
        <p:spPr>
          <a:xfrm>
            <a:off x="6067611" y="1412776"/>
            <a:ext cx="38865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endParaRPr lang="ru-RU" dirty="0"/>
          </a:p>
        </p:txBody>
      </p:sp>
      <p:pic>
        <p:nvPicPr>
          <p:cNvPr id="11" name="Изображение 7">
            <a:extLst>
              <a:ext uri="{FF2B5EF4-FFF2-40B4-BE49-F238E27FC236}">
                <a16:creationId xmlns:a16="http://schemas.microsoft.com/office/drawing/2014/main" id="{0D71A0C8-B447-47EB-B948-E965A430C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83" y="1782109"/>
            <a:ext cx="7773035" cy="37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165977" y="481140"/>
            <a:ext cx="3860041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019583-825E-41A3-AAEC-BB03E0A63D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08568" y="18864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444796"/>
              </p:ext>
            </p:extLst>
          </p:nvPr>
        </p:nvGraphicFramePr>
        <p:xfrm>
          <a:off x="1582232" y="1241969"/>
          <a:ext cx="9027529" cy="5134891"/>
        </p:xfrm>
        <a:graphic>
          <a:graphicData uri="http://schemas.openxmlformats.org/drawingml/2006/table">
            <a:tbl>
              <a:tblPr/>
              <a:tblGrid>
                <a:gridCol w="528814">
                  <a:extLst>
                    <a:ext uri="{9D8B030D-6E8A-4147-A177-3AD203B41FA5}">
                      <a16:colId xmlns:a16="http://schemas.microsoft.com/office/drawing/2014/main" val="3030918546"/>
                    </a:ext>
                  </a:extLst>
                </a:gridCol>
                <a:gridCol w="3594280">
                  <a:extLst>
                    <a:ext uri="{9D8B030D-6E8A-4147-A177-3AD203B41FA5}">
                      <a16:colId xmlns:a16="http://schemas.microsoft.com/office/drawing/2014/main" val="1107283182"/>
                    </a:ext>
                  </a:extLst>
                </a:gridCol>
                <a:gridCol w="2446907">
                  <a:extLst>
                    <a:ext uri="{9D8B030D-6E8A-4147-A177-3AD203B41FA5}">
                      <a16:colId xmlns:a16="http://schemas.microsoft.com/office/drawing/2014/main" val="4193284380"/>
                    </a:ext>
                  </a:extLst>
                </a:gridCol>
                <a:gridCol w="1676187">
                  <a:extLst>
                    <a:ext uri="{9D8B030D-6E8A-4147-A177-3AD203B41FA5}">
                      <a16:colId xmlns:a16="http://schemas.microsoft.com/office/drawing/2014/main" val="2379357302"/>
                    </a:ext>
                  </a:extLst>
                </a:gridCol>
                <a:gridCol w="781341">
                  <a:extLst>
                    <a:ext uri="{9D8B030D-6E8A-4147-A177-3AD203B41FA5}">
                      <a16:colId xmlns:a16="http://schemas.microsoft.com/office/drawing/2014/main" val="2662229130"/>
                    </a:ext>
                  </a:extLst>
                </a:gridCol>
              </a:tblGrid>
              <a:tr h="539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 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индикаторов 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Пороговое значение 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 2024 года 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558659"/>
                  </a:ext>
                </a:extLst>
              </a:tr>
              <a:tr h="808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Кредиторская задолженность долгосрочная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100% отсутствие 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100% отсутствие 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5б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628109"/>
                  </a:ext>
                </a:extLst>
              </a:tr>
              <a:tr h="808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Обоснованные жалобы за отчетный  период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5б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656311"/>
                  </a:ext>
                </a:extLst>
              </a:tr>
              <a:tr h="812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оснащенности медицинских организаций медицинской техникой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Не менее 97,6%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97,70%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5б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12566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медицинских организаций, внедривших системы обработки, хранения и передачи медицинских изображений и интегрированных с цифровыми медицинскими аппаратами (PACS)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                      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5б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0341"/>
                  </a:ext>
                </a:extLst>
              </a:tr>
              <a:tr h="665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Соответствие коек (КС и СЗТ) в ИС СУР с утвержденным Приказом УОЗ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5б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321779"/>
                  </a:ext>
                </a:extLst>
              </a:tr>
              <a:tr h="179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дистанционных медицинских услуг, оказанных населению 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5%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2,83%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 б</a:t>
                      </a:r>
                    </a:p>
                  </a:txBody>
                  <a:tcPr marL="3143" marR="3143" marT="3143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1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9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6">
            <a:extLst>
              <a:ext uri="{FF2B5EF4-FFF2-40B4-BE49-F238E27FC236}">
                <a16:creationId xmlns:a16="http://schemas.microsoft.com/office/drawing/2014/main" id="{B39D01AD-1CBF-4539-8F9B-7A8263B3E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49" y="980728"/>
            <a:ext cx="8568952" cy="5472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F5AD0A-18FF-4755-97EF-83290C96C7FF}"/>
              </a:ext>
            </a:extLst>
          </p:cNvPr>
          <p:cNvSpPr txBox="1"/>
          <p:nvPr/>
        </p:nvSpPr>
        <p:spPr>
          <a:xfrm>
            <a:off x="1824350" y="476672"/>
            <a:ext cx="856895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госзаказа по договорам ФСМС за  2024г. (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222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839D78-85F7-4E98-8A50-F90804806FB3}"/>
              </a:ext>
            </a:extLst>
          </p:cNvPr>
          <p:cNvSpPr txBox="1">
            <a:spLocks/>
          </p:cNvSpPr>
          <p:nvPr/>
        </p:nvSpPr>
        <p:spPr>
          <a:xfrm>
            <a:off x="1775520" y="260648"/>
            <a:ext cx="151216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pic>
        <p:nvPicPr>
          <p:cNvPr id="5" name="Изображение 2">
            <a:extLst>
              <a:ext uri="{FF2B5EF4-FFF2-40B4-BE49-F238E27FC236}">
                <a16:creationId xmlns:a16="http://schemas.microsoft.com/office/drawing/2014/main" id="{5F9BE620-7CF9-47BA-9D07-7AE0119D0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980728"/>
            <a:ext cx="8640960" cy="5472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165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4FE053D-A35B-4B12-96AF-E4520BA013A8}"/>
              </a:ext>
            </a:extLst>
          </p:cNvPr>
          <p:cNvSpPr txBox="1">
            <a:spLocks/>
          </p:cNvSpPr>
          <p:nvPr/>
        </p:nvSpPr>
        <p:spPr>
          <a:xfrm>
            <a:off x="1847528" y="377046"/>
            <a:ext cx="8568952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Средняя зарплата с учетом стимулирующих выплат</a:t>
            </a:r>
            <a:endParaRPr lang="ru-RU" sz="1800" dirty="0">
              <a:solidFill>
                <a:srgbClr val="0000FF"/>
              </a:solidFill>
              <a:latin typeface="Trebuchet MS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93DAE3E-6BCD-481D-B86A-12A16387AE12}"/>
              </a:ext>
            </a:extLst>
          </p:cNvPr>
          <p:cNvGraphicFramePr/>
          <p:nvPr>
            <p:custDataLst>
              <p:tags r:id="rId1"/>
            </p:custDataLst>
            <p:extLst/>
          </p:nvPr>
        </p:nvGraphicFramePr>
        <p:xfrm>
          <a:off x="1847529" y="908721"/>
          <a:ext cx="8568951" cy="331309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63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473">
                  <a:extLst>
                    <a:ext uri="{9D8B030D-6E8A-4147-A177-3AD203B41FA5}">
                      <a16:colId xmlns:a16="http://schemas.microsoft.com/office/drawing/2014/main" val="3183353053"/>
                    </a:ext>
                  </a:extLst>
                </a:gridCol>
                <a:gridCol w="1143721">
                  <a:extLst>
                    <a:ext uri="{9D8B030D-6E8A-4147-A177-3AD203B41FA5}">
                      <a16:colId xmlns:a16="http://schemas.microsoft.com/office/drawing/2014/main" val="3055557587"/>
                    </a:ext>
                  </a:extLst>
                </a:gridCol>
                <a:gridCol w="1059529">
                  <a:extLst>
                    <a:ext uri="{9D8B030D-6E8A-4147-A177-3AD203B41FA5}">
                      <a16:colId xmlns:a16="http://schemas.microsoft.com/office/drawing/2014/main" val="761985371"/>
                    </a:ext>
                  </a:extLst>
                </a:gridCol>
                <a:gridCol w="3834931">
                  <a:extLst>
                    <a:ext uri="{9D8B030D-6E8A-4147-A177-3AD203B41FA5}">
                      <a16:colId xmlns:a16="http://schemas.microsoft.com/office/drawing/2014/main" val="725169360"/>
                    </a:ext>
                  </a:extLst>
                </a:gridCol>
              </a:tblGrid>
              <a:tr h="347099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2023г 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2024г 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% 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35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531 739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549 808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сязи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повышением стажа и уровня медицинских работников  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883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327 174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332 264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sz="12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70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ММП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158 276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210 227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закрытием объекта на капитальный ремонт, произошло сокращение численности ММП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935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297 154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299 292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121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предприятию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328 586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347 898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160">
                <a:tc gridSpan="5"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endParaRPr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453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2023г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2024г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% 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256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Премия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123 372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57 486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-53%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премирование на государственные праздники: Наурыз, день Медицинского работника, Новый год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885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Диффоплата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42 517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885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СКПН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50 764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53 844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885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174 136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153 847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-12%</a:t>
                      </a:r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9FA57C5-E127-4236-89C5-455077A36FA1}"/>
              </a:ext>
            </a:extLst>
          </p:cNvPr>
          <p:cNvSpPr txBox="1">
            <a:spLocks/>
          </p:cNvSpPr>
          <p:nvPr/>
        </p:nvSpPr>
        <p:spPr>
          <a:xfrm>
            <a:off x="1816951" y="4725144"/>
            <a:ext cx="856895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финансово-хозяйственной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оликлиники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прибыль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сумме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23 391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,0)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rebuchet M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85BE408-6F82-48D5-92A5-E833F1A220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1524" y="5486856"/>
          <a:ext cx="8568953" cy="462424"/>
        </p:xfrm>
        <a:graphic>
          <a:graphicData uri="http://schemas.openxmlformats.org/drawingml/2006/table">
            <a:tbl>
              <a:tblPr/>
              <a:tblGrid>
                <a:gridCol w="278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539">
                <a:tc rowSpan="2"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Чистая прибыль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70">
                <a:tc vMerge="1"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Чистая прибыль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49 990,1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23 391,0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6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3449" y="954000"/>
            <a:ext cx="4445103" cy="540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кафедрами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D52D3-A450-4393-B102-C59FDA4707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4552" y="352469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B1AEE0-C4EB-42CF-94B3-6C3712EB3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48" y="1854000"/>
            <a:ext cx="2835000" cy="3465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2C7A7D-030D-494E-A551-763B450CE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23" y="1943998"/>
            <a:ext cx="2835000" cy="3285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6A4149-3B85-4B5A-BC7C-AE6A2CB32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02" y="1944000"/>
            <a:ext cx="2834999" cy="328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95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1293789"/>
            <a:ext cx="1793075" cy="630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EFA6A0-AFD6-42F3-95C4-26643F6BCC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560" y="260648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B894639-A97C-48B9-BD72-99A1854F6638}"/>
              </a:ext>
            </a:extLst>
          </p:cNvPr>
          <p:cNvSpPr txBox="1">
            <a:spLocks/>
          </p:cNvSpPr>
          <p:nvPr/>
        </p:nvSpPr>
        <p:spPr>
          <a:xfrm>
            <a:off x="983432" y="2132856"/>
            <a:ext cx="8535525" cy="3420000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индикатору КР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руководителя </a:t>
            </a:r>
            <a:r>
              <a:rPr kumimoji="0" lang="kk-K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достижение составило </a:t>
            </a: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86,7%.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Отмечается снижение первичной заболеваемости в 2023 году на 25,9%.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Отмечается рост заболеваемости на 30% и распространенности туберкулеза на 8,3% в сравнении с прошлым годом.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Trebuchet MS"/>
              </a:rPr>
              <a:t>По итогам 2024 года – 52 детей были охвачены реабилитацией – 44,8%.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Trebuchet MS"/>
              </a:rPr>
              <a:t>По инвалидам 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тмечается рост первичный выход на инвалидность на 5%, за счет онкологических и  травматологических больных.</a:t>
            </a:r>
          </a:p>
        </p:txBody>
      </p:sp>
    </p:spTree>
    <p:extLst>
      <p:ext uri="{BB962C8B-B14F-4D97-AF65-F5344CB8AC3E}">
        <p14:creationId xmlns:p14="http://schemas.microsoft.com/office/powerpoint/2010/main" val="23635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90731-5D24-48C7-A8E7-F7C79AA2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100" y="1153050"/>
            <a:ext cx="6505798" cy="7965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Центра Амбулаторной хирургии в 2024 году</a:t>
            </a:r>
            <a:endParaRPr lang="x-none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0524" y="5741851"/>
            <a:ext cx="87709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MSTT31c9b8"/>
              </a:rPr>
              <a:t>В связи с получением лицензии в 2024 году на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MSTT31c9b8"/>
              </a:rPr>
              <a:t>стационарзамещающую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MSTT31c9b8"/>
              </a:rPr>
              <a:t> помощь по хирургии. </a:t>
            </a:r>
            <a:endParaRPr lang="x-none" sz="2000" dirty="0">
              <a:latin typeface="MSTT31c9b8"/>
              <a:ea typeface="Calibri" panose="020F0502020204030204" pitchFamily="34" charset="0"/>
              <a:cs typeface="MSTT31c9b8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894F0F-D60D-4DFB-9B60-F8AFC8E7DE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4552" y="18864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44295C-D382-4A34-A339-EC368691F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24" y="2466044"/>
            <a:ext cx="4385476" cy="308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246F7D-56A1-45E1-BC33-48740DB074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00" y="2466045"/>
            <a:ext cx="4160476" cy="3083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475AF4CB-E699-4527-AF39-ACBC051C5B8B}"/>
              </a:ext>
            </a:extLst>
          </p:cNvPr>
          <p:cNvSpPr/>
          <p:nvPr/>
        </p:nvSpPr>
        <p:spPr>
          <a:xfrm>
            <a:off x="3768262" y="1978834"/>
            <a:ext cx="270000" cy="428689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99B880D1-1458-47EF-898E-69D2F90AFCC0}"/>
              </a:ext>
            </a:extLst>
          </p:cNvPr>
          <p:cNvSpPr/>
          <p:nvPr/>
        </p:nvSpPr>
        <p:spPr>
          <a:xfrm>
            <a:off x="8266238" y="1978834"/>
            <a:ext cx="270000" cy="428689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484784"/>
            <a:ext cx="417646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528174"/>
            <a:ext cx="4083918" cy="4637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A290731-5D24-48C7-A8E7-F7C79AA2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08" y="404664"/>
            <a:ext cx="8974726" cy="7965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году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КГП на ПХВ «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№21»</a:t>
            </a:r>
            <a:r>
              <a:rPr lang="x-non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капитальный ремонт</a:t>
            </a:r>
            <a:endParaRPr lang="x-none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22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A290731-5D24-48C7-A8E7-F7C79AA2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8" y="764705"/>
            <a:ext cx="8424935" cy="7965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по принципу шаговой доступности открыт филиал ГП №21 семейно-врачебная амбулатория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Кемел</a:t>
            </a:r>
            <a:endParaRPr lang="x-none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69" y="1844824"/>
            <a:ext cx="676875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706267"/>
            <a:ext cx="3672408" cy="3296170"/>
          </a:xfrm>
          <a:prstGeom prst="rect">
            <a:avLst/>
          </a:prstGeom>
        </p:spPr>
      </p:pic>
      <p:sp>
        <p:nvSpPr>
          <p:cNvPr id="6" name="AutoShape 2" descr="Аппарат виброакустический BARK VibroLUNG: продажа, цена в Астане.  Реанимационное оборудование от &quot;ТОО «QUORU»&quot; - 39116878"/>
          <p:cNvSpPr>
            <a:spLocks noChangeAspect="1" noChangeArrowheads="1"/>
          </p:cNvSpPr>
          <p:nvPr/>
        </p:nvSpPr>
        <p:spPr bwMode="auto">
          <a:xfrm>
            <a:off x="1679575" y="-852488"/>
            <a:ext cx="2571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79576" y="2029510"/>
            <a:ext cx="36724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BARK </a:t>
            </a:r>
            <a:r>
              <a:rPr lang="en-US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VibroLUNG</a:t>
            </a:r>
            <a:r>
              <a:rPr lang="en-US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708921"/>
            <a:ext cx="3672408" cy="329351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528048" y="2062574"/>
            <a:ext cx="36724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Аппарат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Mindray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39816" y="513190"/>
            <a:ext cx="36724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аппараты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31000" y="1236070"/>
            <a:ext cx="3330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2025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48500" y="1944000"/>
            <a:ext cx="76950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  индикаторов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 индикаторов ДКПН;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недопущению штрафных санкций и снятия по линейной шкале;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ежемесячному освоению финансовых средств на 2025 год;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планов работ заведующими структурных подразделений на 2025 год;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повышению квалификации сотрудников на 2025 год;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плановых мероприятий по профилактике и скрининговым исследованиям;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иммунопрофилактике – ежемесячный мониторинг и своевременная регистрация модуле вакцинации.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1C70E7-CBDE-43B2-8FDA-2D8293A969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2544" y="260648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97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250999" y="816451"/>
            <a:ext cx="3690000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403D48-C9EE-42EB-9207-38502A54AD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1000" y="554746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89750"/>
              </p:ext>
            </p:extLst>
          </p:nvPr>
        </p:nvGraphicFramePr>
        <p:xfrm>
          <a:off x="2046000" y="2214000"/>
          <a:ext cx="8505002" cy="2439540"/>
        </p:xfrm>
        <a:graphic>
          <a:graphicData uri="http://schemas.openxmlformats.org/drawingml/2006/table">
            <a:tbl>
              <a:tblPr/>
              <a:tblGrid>
                <a:gridCol w="512542">
                  <a:extLst>
                    <a:ext uri="{9D8B030D-6E8A-4147-A177-3AD203B41FA5}">
                      <a16:colId xmlns:a16="http://schemas.microsoft.com/office/drawing/2014/main" val="2491955376"/>
                    </a:ext>
                  </a:extLst>
                </a:gridCol>
                <a:gridCol w="3483688">
                  <a:extLst>
                    <a:ext uri="{9D8B030D-6E8A-4147-A177-3AD203B41FA5}">
                      <a16:colId xmlns:a16="http://schemas.microsoft.com/office/drawing/2014/main" val="3820397769"/>
                    </a:ext>
                  </a:extLst>
                </a:gridCol>
                <a:gridCol w="2483770">
                  <a:extLst>
                    <a:ext uri="{9D8B030D-6E8A-4147-A177-3AD203B41FA5}">
                      <a16:colId xmlns:a16="http://schemas.microsoft.com/office/drawing/2014/main" val="3333854780"/>
                    </a:ext>
                  </a:extLst>
                </a:gridCol>
                <a:gridCol w="1350000">
                  <a:extLst>
                    <a:ext uri="{9D8B030D-6E8A-4147-A177-3AD203B41FA5}">
                      <a16:colId xmlns:a16="http://schemas.microsoft.com/office/drawing/2014/main" val="1459994251"/>
                    </a:ext>
                  </a:extLst>
                </a:gridCol>
                <a:gridCol w="675002">
                  <a:extLst>
                    <a:ext uri="{9D8B030D-6E8A-4147-A177-3AD203B41FA5}">
                      <a16:colId xmlns:a16="http://schemas.microsoft.com/office/drawing/2014/main" val="820954964"/>
                    </a:ext>
                  </a:extLst>
                </a:gridCol>
              </a:tblGrid>
              <a:tr h="474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индикаторов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Пороговое значение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 2024 года 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753416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младенческой смертности на дому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1,3 (1 случай)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0б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004361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Охват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скрининговыми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осмотрами (годовой план и выполнение по плану за год)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б 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40984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Заболеваемость ожирением среди детей (0 – 14 лет)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148,2 на 100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населения того же возраста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5б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86559"/>
                  </a:ext>
                </a:extLst>
              </a:tr>
              <a:tr h="474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посещений организаций здравоохранения, оказывающих ПМСП, на одного жителя в год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lang="kk-K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05%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5б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1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9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721000" y="2394000"/>
            <a:ext cx="6750000" cy="945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SzTx/>
              <a:buNone/>
              <a:defRPr sz="6600" b="0">
                <a:solidFill>
                  <a:schemeClr val="accent1">
                    <a:satOff val="-8701"/>
                    <a:lumOff val="-10901"/>
                  </a:schemeClr>
                </a:solidFill>
                <a:latin typeface="+mn-lt"/>
                <a:ea typeface="+mn-ea"/>
                <a:cs typeface="+mn-cs"/>
                <a:sym typeface="PT Sans"/>
              </a:defRPr>
            </a:lvl1pPr>
          </a:lstStyle>
          <a:p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D499EC-5B38-4EFF-ACF4-C062FED66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000" y="234000"/>
            <a:ext cx="87525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8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4154DA3C-F691-4CCF-905E-86BBAB3362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51000" y="821700"/>
            <a:ext cx="3690000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BE89BD-5525-4A11-BB92-50CB8A554C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1000" y="554746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108704"/>
              </p:ext>
            </p:extLst>
          </p:nvPr>
        </p:nvGraphicFramePr>
        <p:xfrm>
          <a:off x="1785001" y="1809000"/>
          <a:ext cx="8621999" cy="2969296"/>
        </p:xfrm>
        <a:graphic>
          <a:graphicData uri="http://schemas.openxmlformats.org/drawingml/2006/table">
            <a:tbl>
              <a:tblPr/>
              <a:tblGrid>
                <a:gridCol w="687183">
                  <a:extLst>
                    <a:ext uri="{9D8B030D-6E8A-4147-A177-3AD203B41FA5}">
                      <a16:colId xmlns:a16="http://schemas.microsoft.com/office/drawing/2014/main" val="1725003552"/>
                    </a:ext>
                  </a:extLst>
                </a:gridCol>
                <a:gridCol w="2891896">
                  <a:extLst>
                    <a:ext uri="{9D8B030D-6E8A-4147-A177-3AD203B41FA5}">
                      <a16:colId xmlns:a16="http://schemas.microsoft.com/office/drawing/2014/main" val="2251961313"/>
                    </a:ext>
                  </a:extLst>
                </a:gridCol>
                <a:gridCol w="2652096">
                  <a:extLst>
                    <a:ext uri="{9D8B030D-6E8A-4147-A177-3AD203B41FA5}">
                      <a16:colId xmlns:a16="http://schemas.microsoft.com/office/drawing/2014/main" val="3304439799"/>
                    </a:ext>
                  </a:extLst>
                </a:gridCol>
                <a:gridCol w="1646376">
                  <a:extLst>
                    <a:ext uri="{9D8B030D-6E8A-4147-A177-3AD203B41FA5}">
                      <a16:colId xmlns:a16="http://schemas.microsoft.com/office/drawing/2014/main" val="698536578"/>
                    </a:ext>
                  </a:extLst>
                </a:gridCol>
                <a:gridCol w="744448">
                  <a:extLst>
                    <a:ext uri="{9D8B030D-6E8A-4147-A177-3AD203B41FA5}">
                      <a16:colId xmlns:a16="http://schemas.microsoft.com/office/drawing/2014/main" val="845100058"/>
                    </a:ext>
                  </a:extLst>
                </a:gridCol>
              </a:tblGrid>
              <a:tr h="209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индикаторов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Пороговое значение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 2024 года 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8070"/>
                  </a:ext>
                </a:extLst>
              </a:tr>
              <a:tr h="1045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Охват вакцинацией, ревакцинацией подлежащего контингента согласно Национального календаря прививок РК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Не менее 95% от плана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5б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772521"/>
                  </a:ext>
                </a:extLst>
              </a:tr>
              <a:tr h="8362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охвата детей до 1 года </a:t>
                      </a:r>
                      <a:r>
                        <a:rPr lang="ru-RU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проактивным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наблюдением и </a:t>
                      </a:r>
                      <a:r>
                        <a:rPr lang="ru-RU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скринингами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Не менее 92 %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53,3%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0б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17977"/>
                  </a:ext>
                </a:extLst>
              </a:tr>
              <a:tr h="8362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охвата медицинской реабилитацией детей с ограниченными возможностями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Не менее 45%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44,80%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5б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467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4154DA3C-F691-4CCF-905E-86BBAB3362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51000" y="821700"/>
            <a:ext cx="3690000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BE89BD-5525-4A11-BB92-50CB8A554C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4552" y="23670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25249"/>
              </p:ext>
            </p:extLst>
          </p:nvPr>
        </p:nvGraphicFramePr>
        <p:xfrm>
          <a:off x="1785001" y="1809000"/>
          <a:ext cx="8621999" cy="3054344"/>
        </p:xfrm>
        <a:graphic>
          <a:graphicData uri="http://schemas.openxmlformats.org/drawingml/2006/table">
            <a:tbl>
              <a:tblPr/>
              <a:tblGrid>
                <a:gridCol w="687183">
                  <a:extLst>
                    <a:ext uri="{9D8B030D-6E8A-4147-A177-3AD203B41FA5}">
                      <a16:colId xmlns:a16="http://schemas.microsoft.com/office/drawing/2014/main" val="1725003552"/>
                    </a:ext>
                  </a:extLst>
                </a:gridCol>
                <a:gridCol w="2891896">
                  <a:extLst>
                    <a:ext uri="{9D8B030D-6E8A-4147-A177-3AD203B41FA5}">
                      <a16:colId xmlns:a16="http://schemas.microsoft.com/office/drawing/2014/main" val="2251961313"/>
                    </a:ext>
                  </a:extLst>
                </a:gridCol>
                <a:gridCol w="2652096">
                  <a:extLst>
                    <a:ext uri="{9D8B030D-6E8A-4147-A177-3AD203B41FA5}">
                      <a16:colId xmlns:a16="http://schemas.microsoft.com/office/drawing/2014/main" val="3304439799"/>
                    </a:ext>
                  </a:extLst>
                </a:gridCol>
                <a:gridCol w="1646376">
                  <a:extLst>
                    <a:ext uri="{9D8B030D-6E8A-4147-A177-3AD203B41FA5}">
                      <a16:colId xmlns:a16="http://schemas.microsoft.com/office/drawing/2014/main" val="698536578"/>
                    </a:ext>
                  </a:extLst>
                </a:gridCol>
                <a:gridCol w="744448">
                  <a:extLst>
                    <a:ext uri="{9D8B030D-6E8A-4147-A177-3AD203B41FA5}">
                      <a16:colId xmlns:a16="http://schemas.microsoft.com/office/drawing/2014/main" val="845100058"/>
                    </a:ext>
                  </a:extLst>
                </a:gridCol>
              </a:tblGrid>
              <a:tr h="311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индикаторов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Пороговое значение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 2024 года 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8070"/>
                  </a:ext>
                </a:extLst>
              </a:tr>
              <a:tr h="1045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взрослого населения с латентной туберкулезный инфекцией с проведенным профилактическим лечением из числа подлежащих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5б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772521"/>
                  </a:ext>
                </a:extLst>
              </a:tr>
              <a:tr h="8362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детей с латентной  туберкулезной инфекцией с проведением профилактическим лечением из числа подлежащих  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5б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17977"/>
                  </a:ext>
                </a:extLst>
              </a:tr>
              <a:tr h="8362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выявление туберкулеза методом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флюрографии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среди групп высокого риска по туберкулезу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3,0% на 1000 осмотренных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4,02%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5б</a:t>
                      </a:r>
                    </a:p>
                  </a:txBody>
                  <a:tcPr marL="8362" marR="8362" marT="8362" marB="0" anchor="ctr">
                    <a:lnL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7C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46761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15680" y="5157192"/>
            <a:ext cx="592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индикаторам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отмечается не достижение по 3 индикаторам 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составило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86,7%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7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8194BD-A3F7-4176-BAFC-CD66B1E4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0342" y="5636437"/>
            <a:ext cx="565159" cy="273844"/>
          </a:xfrm>
        </p:spPr>
        <p:txBody>
          <a:bodyPr>
            <a:normAutofit/>
          </a:bodyPr>
          <a:lstStyle/>
          <a:p>
            <a:pPr defTabSz="685800"/>
            <a:fld id="{DC977204-DE87-4EFC-9522-C153DDA68C1E}" type="slidenum">
              <a:rPr lang="ru-RU">
                <a:solidFill>
                  <a:srgbClr val="90C226"/>
                </a:solidFill>
                <a:latin typeface="Trebuchet MS" panose="020B0603020202020204"/>
              </a:rPr>
              <a:pPr defTabSz="685800"/>
              <a:t>8</a:t>
            </a:fld>
            <a:endParaRPr lang="ru-RU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58BC7-D7D5-4DA5-BB71-799E98D91179}"/>
              </a:ext>
            </a:extLst>
          </p:cNvPr>
          <p:cNvSpPr txBox="1"/>
          <p:nvPr/>
        </p:nvSpPr>
        <p:spPr>
          <a:xfrm>
            <a:off x="3980900" y="791400"/>
            <a:ext cx="4302208" cy="4616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ДКПН</a:t>
            </a:r>
            <a:endParaRPr lang="ru-RU" sz="33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785736"/>
              </p:ext>
            </p:extLst>
          </p:nvPr>
        </p:nvGraphicFramePr>
        <p:xfrm>
          <a:off x="1703512" y="1397001"/>
          <a:ext cx="8856984" cy="4191403"/>
        </p:xfrm>
        <a:graphic>
          <a:graphicData uri="http://schemas.openxmlformats.org/drawingml/2006/table">
            <a:tbl>
              <a:tblPr/>
              <a:tblGrid>
                <a:gridCol w="1645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индикаторов процесса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Порядок расчета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Пороговое значение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Показатели 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 </a:t>
                      </a:r>
                      <a:r>
                        <a:rPr lang="ru-RU" sz="12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мес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2023г.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 мес. 2024г.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Достижение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921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 Материнская смертность, предотвратимая на уровне первичной медико-санитарной помощи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Ранняя явка для постановки на диспансерный учет по беременности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Количество беременных женщин, взятых на учет в сроке до 12 недель/ общее количество беременных женщин, взятых на учет, %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90-100%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92,40%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693*100/755=91,8%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достигнут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Удельный вес беременных, осмотренных терапевтом в сроке до 12 недель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Количество беременных женщин, осмотренных терапевтом в сроке до 12 недель/ общее количество беременных женщин, осмотренных терапевтом, %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90-100%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85,10%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532*100/815=65,3% данные КМИС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не достигнут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Ранняя явка для постановки на диспансерный учет по беременности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Количество беременных женщин, взятых на учет в сроке до 10 недель/ общее количество беременных женщин, взятых на учет, %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90-100%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206*100/772=26,7%</a:t>
                      </a:r>
                    </a:p>
                    <a:p>
                      <a:pPr marL="0" marR="0" lvl="0" indent="0" algn="ctr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данные КМИС </a:t>
                      </a: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не достигнут </a:t>
                      </a:r>
                    </a:p>
                  </a:txBody>
                  <a:tcPr marL="5959" marR="5959" marT="5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78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079979"/>
              </p:ext>
            </p:extLst>
          </p:nvPr>
        </p:nvGraphicFramePr>
        <p:xfrm>
          <a:off x="1832469" y="459001"/>
          <a:ext cx="4994453" cy="578506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34882">
                  <a:extLst>
                    <a:ext uri="{9D8B030D-6E8A-4147-A177-3AD203B41FA5}">
                      <a16:colId xmlns:a16="http://schemas.microsoft.com/office/drawing/2014/main" val="797184417"/>
                    </a:ext>
                  </a:extLst>
                </a:gridCol>
                <a:gridCol w="1551868">
                  <a:extLst>
                    <a:ext uri="{9D8B030D-6E8A-4147-A177-3AD203B41FA5}">
                      <a16:colId xmlns:a16="http://schemas.microsoft.com/office/drawing/2014/main" val="2385279021"/>
                    </a:ext>
                  </a:extLst>
                </a:gridCol>
                <a:gridCol w="754509">
                  <a:extLst>
                    <a:ext uri="{9D8B030D-6E8A-4147-A177-3AD203B41FA5}">
                      <a16:colId xmlns:a16="http://schemas.microsoft.com/office/drawing/2014/main" val="3110052860"/>
                    </a:ext>
                  </a:extLst>
                </a:gridCol>
                <a:gridCol w="1253194">
                  <a:extLst>
                    <a:ext uri="{9D8B030D-6E8A-4147-A177-3AD203B41FA5}">
                      <a16:colId xmlns:a16="http://schemas.microsoft.com/office/drawing/2014/main" val="1601156506"/>
                    </a:ext>
                  </a:extLst>
                </a:gridCol>
              </a:tblGrid>
              <a:tr h="128441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Случаи госпитализации беременных женщин и (или) родильниц с эклампсией и </a:t>
                      </a:r>
                      <a:r>
                        <a:rPr lang="ru-RU" sz="900" spc="1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преэклампсией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19" marR="26519" marT="15911" marB="15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беременных женщин и (или) родильниц, госпитализированных с эклампсией и </a:t>
                      </a:r>
                      <a:r>
                        <a:rPr lang="ru-RU" sz="900" spc="1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преэклампсией</a:t>
                      </a: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/общее количество госпитализированных беременных женщин и (или) родильниц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19" marR="26519" marT="15911" marB="15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19" marR="26519" marT="15911" marB="15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endParaRPr lang="ru-RU" sz="900" spc="1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59410"/>
                  </a:ext>
                </a:extLst>
              </a:tr>
              <a:tr h="94074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контрацепцией женщин фертильного возраста (далее – ЖФВ) с противопоказаниями к беременности по экстра генитальным заболеваниям (далее – ЭГЗ)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19" marR="26519" marT="15911" marB="15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охваченных контрацепцией ЖФВ с противопоказаниями к беременности по ЭГЗ/общее количество ЖФВ с противопоказаниями к беременности по ЭГЗ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19" marR="26519" marT="15911" marB="15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90-100%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19" marR="26519" marT="15911" marB="15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132х100/132=100%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endParaRPr lang="ru-RU" sz="900" spc="1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443283"/>
                  </a:ext>
                </a:extLst>
              </a:tr>
              <a:tr h="214721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количества беременных среди женщин фертильного возраста с противопоказаниями к беременности по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экстрагенитальным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заболеваниям</a:t>
                      </a:r>
                    </a:p>
                  </a:txBody>
                  <a:tcPr marL="26519" marR="26519" marT="15911" marB="15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беременных среди ЖФВ с противопоказаниями к беременности по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экстрагенитальным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заболеваниям среди прикрепленного населения в отчетном периоде / Количество ЖФВ с противопоказаниями к беременности по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экстрагенитальным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заболеваниям среди прикрепленного населения в отчетном периоде, %</a:t>
                      </a:r>
                    </a:p>
                  </a:txBody>
                  <a:tcPr marL="26519" marR="26519" marT="15911" marB="15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на 5%</a:t>
                      </a:r>
                    </a:p>
                  </a:txBody>
                  <a:tcPr marL="26519" marR="26519" marT="15911" marB="15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26х100/1335=1,9%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607341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675114"/>
              </p:ext>
            </p:extLst>
          </p:nvPr>
        </p:nvGraphicFramePr>
        <p:xfrm>
          <a:off x="6829600" y="459000"/>
          <a:ext cx="2113511" cy="573210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113511">
                  <a:extLst>
                    <a:ext uri="{9D8B030D-6E8A-4147-A177-3AD203B41FA5}">
                      <a16:colId xmlns:a16="http://schemas.microsoft.com/office/drawing/2014/main" val="1418520613"/>
                    </a:ext>
                  </a:extLst>
                </a:gridCol>
              </a:tblGrid>
              <a:tr h="160909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143625"/>
                  </a:ext>
                </a:extLst>
              </a:tr>
              <a:tr h="144667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130*100/130=100%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945656"/>
                  </a:ext>
                </a:extLst>
              </a:tr>
              <a:tr h="267634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35*100/1615=2,2%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количественно на 9 случаев, показатель 0,3% 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9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6125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04839"/>
              </p:ext>
            </p:extLst>
          </p:nvPr>
        </p:nvGraphicFramePr>
        <p:xfrm>
          <a:off x="8943110" y="458997"/>
          <a:ext cx="1402772" cy="573210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02772">
                  <a:extLst>
                    <a:ext uri="{9D8B030D-6E8A-4147-A177-3AD203B41FA5}">
                      <a16:colId xmlns:a16="http://schemas.microsoft.com/office/drawing/2014/main" val="51712037"/>
                    </a:ext>
                  </a:extLst>
                </a:gridCol>
              </a:tblGrid>
              <a:tr h="162393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kk-KZ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достигнут</a:t>
                      </a:r>
                      <a:r>
                        <a:rPr lang="kk-KZ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320479"/>
                  </a:ext>
                </a:extLst>
              </a:tr>
              <a:tr h="144248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 </a:t>
                      </a:r>
                    </a:p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189569"/>
                  </a:ext>
                </a:extLst>
              </a:tr>
              <a:tr h="266568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1800"/>
                        </a:spcAf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достигнут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419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4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7*452"/>
  <p:tag name="TABLE_ENDDRAG_RECT" val="26*77*637*452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Аспект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Аспект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12960</TotalTime>
  <Words>5219</Words>
  <Application>Microsoft Office PowerPoint</Application>
  <PresentationFormat>Широкоэкранный</PresentationFormat>
  <Paragraphs>1438</Paragraphs>
  <Slides>50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4" baseType="lpstr">
      <vt:lpstr>Arial</vt:lpstr>
      <vt:lpstr>Calibri</vt:lpstr>
      <vt:lpstr>Georgia</vt:lpstr>
      <vt:lpstr>Lucida Sans Unicode</vt:lpstr>
      <vt:lpstr>Mangal</vt:lpstr>
      <vt:lpstr>Microsoft Sans Serif</vt:lpstr>
      <vt:lpstr>MSTT31c9b8</vt:lpstr>
      <vt:lpstr>PT Sans</vt:lpstr>
      <vt:lpstr>Times New Roman</vt:lpstr>
      <vt:lpstr>Trebuchet MS</vt:lpstr>
      <vt:lpstr>Tw Cen MT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Индикаторы KPI</vt:lpstr>
      <vt:lpstr>Индикаторы KPI</vt:lpstr>
      <vt:lpstr>Индикаторы KPI</vt:lpstr>
      <vt:lpstr>Индикаторы KPI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запущенных случаев </vt:lpstr>
      <vt:lpstr>Заболеваемость по туберкулезу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Иммунопрофилактика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Сотрудничество с кафедрами</vt:lpstr>
      <vt:lpstr>Выводы:</vt:lpstr>
      <vt:lpstr>Достижение Открытие Центра Амбулаторной хирургии в 2024 году</vt:lpstr>
      <vt:lpstr>С 2024 году в здании КГП на ПХВ «Городская поликлиника №21» проводится капитальный ремонт</vt:lpstr>
      <vt:lpstr>В 2024 году по принципу шаговой доступности открыт филиал ГП №21 семейно-врачебная амбулатория Кемел</vt:lpstr>
      <vt:lpstr>Презентация PowerPoint</vt:lpstr>
      <vt:lpstr>Презентация PowerPoint</vt:lpstr>
      <vt:lpstr>БЛАГОДАРЮ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 Windows</cp:lastModifiedBy>
  <cp:revision>659</cp:revision>
  <cp:lastPrinted>2025-01-20T05:22:48Z</cp:lastPrinted>
  <dcterms:created xsi:type="dcterms:W3CDTF">2020-06-20T14:12:20Z</dcterms:created>
  <dcterms:modified xsi:type="dcterms:W3CDTF">2025-01-30T12:01:42Z</dcterms:modified>
</cp:coreProperties>
</file>